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8" r:id="rId6"/>
    <p:sldId id="261" r:id="rId7"/>
    <p:sldId id="269" r:id="rId8"/>
    <p:sldId id="262" r:id="rId9"/>
    <p:sldId id="266" r:id="rId10"/>
    <p:sldId id="267" r:id="rId11"/>
    <p:sldId id="264" r:id="rId12"/>
    <p:sldId id="265" r:id="rId13"/>
  </p:sldIdLst>
  <p:sldSz cx="9753600" cy="7315200"/>
  <p:notesSz cx="6858000" cy="9144000"/>
  <p:embeddedFontLst>
    <p:embeddedFont>
      <p:font typeface="Arimo" panose="020B0604020202020204" charset="0"/>
      <p:regular r:id="rId14"/>
    </p:embeddedFont>
    <p:embeddedFont>
      <p:font typeface="Arimo Bold" panose="020B0604020202020204" charset="0"/>
      <p:regular r:id="rId15"/>
    </p:embeddedFont>
    <p:embeddedFont>
      <p:font typeface="Lora Bold" panose="020B0604020202020204" charset="0"/>
      <p:regular r:id="rId16"/>
    </p:embeddedFont>
    <p:embeddedFont>
      <p:font typeface="Times New Roman Condensed" panose="020B0604020202020204" charset="0"/>
      <p:regular r:id="rId17"/>
    </p:embeddedFont>
    <p:embeddedFont>
      <p:font typeface="TT Rounds Condensed Bold" panose="020B0604020202020204" charset="0"/>
      <p:regular r:id="rId18"/>
    </p:embeddedFont>
    <p:embeddedFont>
      <p:font typeface="XB Niloofar" panose="020B0604020202020204" charset="-78"/>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3" d="100"/>
          <a:sy n="73" d="100"/>
        </p:scale>
        <p:origin x="159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22.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55053" y="5721485"/>
            <a:ext cx="1635600" cy="1298859"/>
            <a:chOff x="0" y="0"/>
            <a:chExt cx="2180800" cy="1731812"/>
          </a:xfrm>
        </p:grpSpPr>
        <p:sp>
          <p:nvSpPr>
            <p:cNvPr id="3" name="Freeform 3"/>
            <p:cNvSpPr/>
            <p:nvPr/>
          </p:nvSpPr>
          <p:spPr>
            <a:xfrm>
              <a:off x="0" y="0"/>
              <a:ext cx="2180844" cy="1731772"/>
            </a:xfrm>
            <a:custGeom>
              <a:avLst/>
              <a:gdLst/>
              <a:ahLst/>
              <a:cxnLst/>
              <a:rect l="l" t="t" r="r" b="b"/>
              <a:pathLst>
                <a:path w="2180844" h="1731772">
                  <a:moveTo>
                    <a:pt x="0" y="0"/>
                  </a:moveTo>
                  <a:lnTo>
                    <a:pt x="2180844" y="0"/>
                  </a:lnTo>
                  <a:lnTo>
                    <a:pt x="2180844" y="1731772"/>
                  </a:lnTo>
                  <a:lnTo>
                    <a:pt x="0" y="1731772"/>
                  </a:lnTo>
                  <a:lnTo>
                    <a:pt x="0" y="0"/>
                  </a:lnTo>
                  <a:close/>
                </a:path>
              </a:pathLst>
            </a:custGeom>
            <a:blipFill>
              <a:blip r:embed="rId2"/>
              <a:stretch>
                <a:fillRect l="-2" t="-2" b="-4"/>
              </a:stretch>
            </a:blipFill>
          </p:spPr>
        </p:sp>
      </p:grpSp>
      <p:sp>
        <p:nvSpPr>
          <p:cNvPr id="4" name="TextBox 4"/>
          <p:cNvSpPr txBox="1"/>
          <p:nvPr/>
        </p:nvSpPr>
        <p:spPr>
          <a:xfrm>
            <a:off x="345098" y="1107992"/>
            <a:ext cx="9063405" cy="764616"/>
          </a:xfrm>
          <a:prstGeom prst="rect">
            <a:avLst/>
          </a:prstGeom>
        </p:spPr>
        <p:txBody>
          <a:bodyPr lIns="0" tIns="0" rIns="0" bIns="0" rtlCol="0" anchor="t">
            <a:spAutoFit/>
          </a:bodyPr>
          <a:lstStyle/>
          <a:p>
            <a:pPr algn="ctr">
              <a:lnSpc>
                <a:spcPts val="6308"/>
              </a:lnSpc>
            </a:pPr>
            <a:r>
              <a:rPr lang="en-US" sz="4398">
                <a:solidFill>
                  <a:srgbClr val="070707"/>
                </a:solidFill>
                <a:latin typeface="XB Niloofar"/>
                <a:ea typeface="XB Niloofar"/>
                <a:cs typeface="XB Niloofar"/>
                <a:sym typeface="XB Niloofar"/>
              </a:rPr>
              <a:t>PUTTANNAIAH  FOUNDATION</a:t>
            </a:r>
          </a:p>
        </p:txBody>
      </p:sp>
      <p:sp>
        <p:nvSpPr>
          <p:cNvPr id="5" name="TextBox 5"/>
          <p:cNvSpPr txBox="1"/>
          <p:nvPr/>
        </p:nvSpPr>
        <p:spPr>
          <a:xfrm>
            <a:off x="6992106" y="5426910"/>
            <a:ext cx="2761494" cy="294575"/>
          </a:xfrm>
          <a:prstGeom prst="rect">
            <a:avLst/>
          </a:prstGeom>
        </p:spPr>
        <p:txBody>
          <a:bodyPr lIns="0" tIns="0" rIns="0" bIns="0" rtlCol="0" anchor="t">
            <a:spAutoFit/>
          </a:bodyPr>
          <a:lstStyle/>
          <a:p>
            <a:pPr algn="ctr">
              <a:lnSpc>
                <a:spcPts val="2184"/>
              </a:lnSpc>
            </a:pPr>
            <a:r>
              <a:rPr lang="en-US" sz="1560">
                <a:solidFill>
                  <a:srgbClr val="000000"/>
                </a:solidFill>
                <a:latin typeface="Times New Roman"/>
                <a:ea typeface="Times New Roman"/>
                <a:cs typeface="Times New Roman"/>
                <a:sym typeface="Times New Roman"/>
              </a:rPr>
              <a:t>MENTORING  PARTNER</a:t>
            </a:r>
          </a:p>
        </p:txBody>
      </p:sp>
      <p:sp>
        <p:nvSpPr>
          <p:cNvPr id="6" name="TextBox 6"/>
          <p:cNvSpPr txBox="1"/>
          <p:nvPr/>
        </p:nvSpPr>
        <p:spPr>
          <a:xfrm>
            <a:off x="2786468" y="3106234"/>
            <a:ext cx="4556894" cy="819682"/>
          </a:xfrm>
          <a:prstGeom prst="rect">
            <a:avLst/>
          </a:prstGeom>
        </p:spPr>
        <p:txBody>
          <a:bodyPr lIns="0" tIns="0" rIns="0" bIns="0" rtlCol="0" anchor="t">
            <a:spAutoFit/>
          </a:bodyPr>
          <a:lstStyle/>
          <a:p>
            <a:pPr algn="ctr">
              <a:lnSpc>
                <a:spcPts val="6795"/>
              </a:lnSpc>
              <a:spcBef>
                <a:spcPct val="0"/>
              </a:spcBef>
            </a:pPr>
            <a:r>
              <a:rPr lang="en-US" sz="4854" b="1">
                <a:solidFill>
                  <a:srgbClr val="000000"/>
                </a:solidFill>
                <a:latin typeface="Lora Bold"/>
                <a:ea typeface="Lora Bold"/>
                <a:cs typeface="Lora Bold"/>
                <a:sym typeface="Lora Bold"/>
              </a:rPr>
              <a:t>FIN - A - THON</a:t>
            </a:r>
          </a:p>
        </p:txBody>
      </p:sp>
      <p:sp>
        <p:nvSpPr>
          <p:cNvPr id="7" name="TextBox 7"/>
          <p:cNvSpPr txBox="1"/>
          <p:nvPr/>
        </p:nvSpPr>
        <p:spPr>
          <a:xfrm>
            <a:off x="3986919" y="1999791"/>
            <a:ext cx="2109081" cy="422167"/>
          </a:xfrm>
          <a:prstGeom prst="rect">
            <a:avLst/>
          </a:prstGeom>
        </p:spPr>
        <p:txBody>
          <a:bodyPr wrap="square" lIns="0" tIns="0" rIns="0" bIns="0" rtlCol="0" anchor="t">
            <a:spAutoFit/>
          </a:bodyPr>
          <a:lstStyle/>
          <a:p>
            <a:pPr algn="ctr">
              <a:lnSpc>
                <a:spcPts val="3640"/>
              </a:lnSpc>
              <a:spcBef>
                <a:spcPct val="0"/>
              </a:spcBef>
            </a:pPr>
            <a:r>
              <a:rPr lang="en-US" sz="2600" dirty="0">
                <a:solidFill>
                  <a:srgbClr val="000000"/>
                </a:solidFill>
                <a:latin typeface="Arimo"/>
                <a:ea typeface="Arimo"/>
                <a:cs typeface="Arimo"/>
                <a:sym typeface="Arimo"/>
              </a:rPr>
              <a:t>PRESENTS</a:t>
            </a:r>
          </a:p>
        </p:txBody>
      </p:sp>
      <p:sp>
        <p:nvSpPr>
          <p:cNvPr id="8" name="Freeform 8"/>
          <p:cNvSpPr/>
          <p:nvPr/>
        </p:nvSpPr>
        <p:spPr>
          <a:xfrm>
            <a:off x="-3710647" y="5721485"/>
            <a:ext cx="11054009" cy="3903190"/>
          </a:xfrm>
          <a:custGeom>
            <a:avLst/>
            <a:gdLst/>
            <a:ahLst/>
            <a:cxnLst/>
            <a:rect l="l" t="t" r="r" b="b"/>
            <a:pathLst>
              <a:path w="11054009" h="3903190">
                <a:moveTo>
                  <a:pt x="0" y="0"/>
                </a:moveTo>
                <a:lnTo>
                  <a:pt x="11054009" y="0"/>
                </a:lnTo>
                <a:lnTo>
                  <a:pt x="11054009" y="3903191"/>
                </a:lnTo>
                <a:lnTo>
                  <a:pt x="0" y="3903191"/>
                </a:lnTo>
                <a:lnTo>
                  <a:pt x="0" y="0"/>
                </a:lnTo>
                <a:close/>
              </a:path>
            </a:pathLst>
          </a:custGeom>
          <a:blipFill>
            <a:blip r:embed="rId3">
              <a:extLst>
                <a:ext uri="{96DAC541-7B7A-43D3-8B79-37D633B846F1}">
                  <asvg:svgBlip xmlns:asvg="http://schemas.microsoft.com/office/drawing/2016/SVG/main" r:embed="rId4"/>
                </a:ext>
              </a:extLst>
            </a:blip>
            <a:stretch>
              <a:fillRect t="-115" b="-115"/>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5F3B6C-A6D7-5E2D-148B-25153DADD8AD}"/>
              </a:ext>
            </a:extLst>
          </p:cNvPr>
          <p:cNvSpPr txBox="1"/>
          <p:nvPr/>
        </p:nvSpPr>
        <p:spPr>
          <a:xfrm>
            <a:off x="152400" y="6705600"/>
            <a:ext cx="4495800" cy="369332"/>
          </a:xfrm>
          <a:prstGeom prst="rect">
            <a:avLst/>
          </a:prstGeom>
          <a:noFill/>
        </p:spPr>
        <p:txBody>
          <a:bodyPr wrap="square" rtlCol="0">
            <a:spAutoFit/>
          </a:bodyPr>
          <a:lstStyle/>
          <a:p>
            <a:pPr algn="ctr"/>
            <a:r>
              <a:rPr lang="en-IN" b="1" dirty="0"/>
              <a:t>        Insights Dashboard</a:t>
            </a:r>
          </a:p>
        </p:txBody>
      </p:sp>
      <p:pic>
        <p:nvPicPr>
          <p:cNvPr id="6" name="Picture 5">
            <a:extLst>
              <a:ext uri="{FF2B5EF4-FFF2-40B4-BE49-F238E27FC236}">
                <a16:creationId xmlns:a16="http://schemas.microsoft.com/office/drawing/2014/main" id="{F69B9380-61AE-C7E7-92E9-9EA16BCEE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7821" y="-31531"/>
            <a:ext cx="4800600" cy="3224193"/>
          </a:xfrm>
          <a:prstGeom prst="rect">
            <a:avLst/>
          </a:prstGeom>
        </p:spPr>
      </p:pic>
      <p:pic>
        <p:nvPicPr>
          <p:cNvPr id="8" name="Picture 7">
            <a:extLst>
              <a:ext uri="{FF2B5EF4-FFF2-40B4-BE49-F238E27FC236}">
                <a16:creationId xmlns:a16="http://schemas.microsoft.com/office/drawing/2014/main" id="{D7AF11B1-2F9B-BCF1-C634-A66B3FE65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305300"/>
            <a:ext cx="4800600" cy="3149162"/>
          </a:xfrm>
          <a:prstGeom prst="rect">
            <a:avLst/>
          </a:prstGeom>
        </p:spPr>
      </p:pic>
      <p:sp>
        <p:nvSpPr>
          <p:cNvPr id="9" name="TextBox 8">
            <a:extLst>
              <a:ext uri="{FF2B5EF4-FFF2-40B4-BE49-F238E27FC236}">
                <a16:creationId xmlns:a16="http://schemas.microsoft.com/office/drawing/2014/main" id="{98FCE6FD-1090-5AEA-DB4A-2E9803B90BEF}"/>
              </a:ext>
            </a:extLst>
          </p:cNvPr>
          <p:cNvSpPr txBox="1"/>
          <p:nvPr/>
        </p:nvSpPr>
        <p:spPr>
          <a:xfrm>
            <a:off x="5105400" y="6567100"/>
            <a:ext cx="4495800" cy="646331"/>
          </a:xfrm>
          <a:prstGeom prst="rect">
            <a:avLst/>
          </a:prstGeom>
          <a:noFill/>
        </p:spPr>
        <p:txBody>
          <a:bodyPr wrap="square" rtlCol="0">
            <a:spAutoFit/>
          </a:bodyPr>
          <a:lstStyle/>
          <a:p>
            <a:pPr algn="ctr"/>
            <a:r>
              <a:rPr lang="en-IN" b="1" dirty="0"/>
              <a:t>Sorted ideas based on the idea submitted by the entrepreneur</a:t>
            </a:r>
          </a:p>
        </p:txBody>
      </p:sp>
      <p:pic>
        <p:nvPicPr>
          <p:cNvPr id="11" name="Picture 10">
            <a:extLst>
              <a:ext uri="{FF2B5EF4-FFF2-40B4-BE49-F238E27FC236}">
                <a16:creationId xmlns:a16="http://schemas.microsoft.com/office/drawing/2014/main" id="{BB7EFF76-40EB-6120-8C17-26410ABAE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531"/>
            <a:ext cx="4572000" cy="6598631"/>
          </a:xfrm>
          <a:prstGeom prst="rect">
            <a:avLst/>
          </a:prstGeom>
        </p:spPr>
      </p:pic>
    </p:spTree>
    <p:extLst>
      <p:ext uri="{BB962C8B-B14F-4D97-AF65-F5344CB8AC3E}">
        <p14:creationId xmlns:p14="http://schemas.microsoft.com/office/powerpoint/2010/main" val="1934760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20364" y="5968983"/>
            <a:ext cx="10674915" cy="3122809"/>
          </a:xfrm>
          <a:custGeom>
            <a:avLst/>
            <a:gdLst/>
            <a:ahLst/>
            <a:cxnLst/>
            <a:rect l="l" t="t" r="r" b="b"/>
            <a:pathLst>
              <a:path w="10674915" h="3122809">
                <a:moveTo>
                  <a:pt x="0" y="0"/>
                </a:moveTo>
                <a:lnTo>
                  <a:pt x="10674914" y="0"/>
                </a:lnTo>
                <a:lnTo>
                  <a:pt x="10674914" y="3122809"/>
                </a:lnTo>
                <a:lnTo>
                  <a:pt x="0" y="3122809"/>
                </a:lnTo>
                <a:lnTo>
                  <a:pt x="0" y="0"/>
                </a:lnTo>
                <a:close/>
              </a:path>
            </a:pathLst>
          </a:custGeom>
          <a:blipFill>
            <a:blip r:embed="rId2">
              <a:extLst>
                <a:ext uri="{96DAC541-7B7A-43D3-8B79-37D633B846F1}">
                  <asvg:svgBlip xmlns:asvg="http://schemas.microsoft.com/office/drawing/2016/SVG/main" r:embed="rId3"/>
                </a:ext>
              </a:extLst>
            </a:blip>
            <a:stretch>
              <a:fillRect t="-10" b="-10"/>
            </a:stretch>
          </a:blipFill>
        </p:spPr>
      </p:sp>
      <p:sp>
        <p:nvSpPr>
          <p:cNvPr id="3" name="Freeform 3"/>
          <p:cNvSpPr/>
          <p:nvPr/>
        </p:nvSpPr>
        <p:spPr>
          <a:xfrm>
            <a:off x="9128027" y="1721177"/>
            <a:ext cx="1225239" cy="2151012"/>
          </a:xfrm>
          <a:custGeom>
            <a:avLst/>
            <a:gdLst/>
            <a:ahLst/>
            <a:cxnLst/>
            <a:rect l="l" t="t" r="r" b="b"/>
            <a:pathLst>
              <a:path w="1225239" h="2151012">
                <a:moveTo>
                  <a:pt x="0" y="0"/>
                </a:moveTo>
                <a:lnTo>
                  <a:pt x="1225239" y="0"/>
                </a:lnTo>
                <a:lnTo>
                  <a:pt x="1225239" y="2151012"/>
                </a:lnTo>
                <a:lnTo>
                  <a:pt x="0" y="2151012"/>
                </a:lnTo>
                <a:lnTo>
                  <a:pt x="0" y="0"/>
                </a:lnTo>
                <a:close/>
              </a:path>
            </a:pathLst>
          </a:custGeom>
          <a:blipFill>
            <a:blip r:embed="rId4">
              <a:extLst>
                <a:ext uri="{96DAC541-7B7A-43D3-8B79-37D633B846F1}">
                  <asvg:svgBlip xmlns:asvg="http://schemas.microsoft.com/office/drawing/2016/SVG/main" r:embed="rId5"/>
                </a:ext>
              </a:extLst>
            </a:blip>
            <a:stretch>
              <a:fillRect l="-104" r="-104"/>
            </a:stretch>
          </a:blipFill>
        </p:spPr>
      </p:sp>
      <p:grpSp>
        <p:nvGrpSpPr>
          <p:cNvPr id="4" name="Group 4"/>
          <p:cNvGrpSpPr/>
          <p:nvPr/>
        </p:nvGrpSpPr>
        <p:grpSpPr>
          <a:xfrm>
            <a:off x="7712050" y="6319637"/>
            <a:ext cx="1314450" cy="676275"/>
            <a:chOff x="0" y="0"/>
            <a:chExt cx="1752600" cy="901700"/>
          </a:xfrm>
        </p:grpSpPr>
        <p:sp>
          <p:nvSpPr>
            <p:cNvPr id="5" name="Freeform 5"/>
            <p:cNvSpPr/>
            <p:nvPr/>
          </p:nvSpPr>
          <p:spPr>
            <a:xfrm>
              <a:off x="0" y="0"/>
              <a:ext cx="1752600" cy="901700"/>
            </a:xfrm>
            <a:custGeom>
              <a:avLst/>
              <a:gdLst/>
              <a:ahLst/>
              <a:cxnLst/>
              <a:rect l="l" t="t" r="r" b="b"/>
              <a:pathLst>
                <a:path w="1752600" h="901700">
                  <a:moveTo>
                    <a:pt x="0" y="0"/>
                  </a:moveTo>
                  <a:lnTo>
                    <a:pt x="1752600" y="0"/>
                  </a:lnTo>
                  <a:lnTo>
                    <a:pt x="1752600" y="901700"/>
                  </a:lnTo>
                  <a:lnTo>
                    <a:pt x="0" y="901700"/>
                  </a:lnTo>
                  <a:lnTo>
                    <a:pt x="0" y="0"/>
                  </a:lnTo>
                  <a:close/>
                </a:path>
              </a:pathLst>
            </a:custGeom>
            <a:blipFill>
              <a:blip r:embed="rId6">
                <a:alphaModFix amt="70000"/>
              </a:blip>
              <a:stretch>
                <a:fillRect t="-12" b="-12"/>
              </a:stretch>
            </a:blipFill>
          </p:spPr>
        </p:sp>
      </p:grpSp>
      <p:sp>
        <p:nvSpPr>
          <p:cNvPr id="6" name="TextBox 6"/>
          <p:cNvSpPr txBox="1"/>
          <p:nvPr/>
        </p:nvSpPr>
        <p:spPr>
          <a:xfrm>
            <a:off x="817093" y="512445"/>
            <a:ext cx="8310934" cy="882145"/>
          </a:xfrm>
          <a:prstGeom prst="rect">
            <a:avLst/>
          </a:prstGeom>
        </p:spPr>
        <p:txBody>
          <a:bodyPr lIns="0" tIns="0" rIns="0" bIns="0" rtlCol="0" anchor="t">
            <a:spAutoFit/>
          </a:bodyPr>
          <a:lstStyle/>
          <a:p>
            <a:pPr marL="0" lvl="0" indent="0" algn="ctr">
              <a:lnSpc>
                <a:spcPts val="6508"/>
              </a:lnSpc>
              <a:spcBef>
                <a:spcPct val="0"/>
              </a:spcBef>
            </a:pPr>
            <a:r>
              <a:rPr lang="en-US" sz="4650" u="none" strike="noStrike">
                <a:solidFill>
                  <a:srgbClr val="1A0C67"/>
                </a:solidFill>
                <a:latin typeface="Times New Roman"/>
                <a:ea typeface="Times New Roman"/>
                <a:cs typeface="Times New Roman"/>
                <a:sym typeface="Times New Roman"/>
              </a:rPr>
              <a:t>FUTURE SCOPE</a:t>
            </a:r>
          </a:p>
        </p:txBody>
      </p:sp>
      <p:sp>
        <p:nvSpPr>
          <p:cNvPr id="7" name="TextBox 7"/>
          <p:cNvSpPr txBox="1"/>
          <p:nvPr/>
        </p:nvSpPr>
        <p:spPr>
          <a:xfrm>
            <a:off x="1882140" y="6691112"/>
            <a:ext cx="5989320" cy="304800"/>
          </a:xfrm>
          <a:prstGeom prst="rect">
            <a:avLst/>
          </a:prstGeom>
        </p:spPr>
        <p:txBody>
          <a:bodyPr lIns="0" tIns="0" rIns="0" bIns="0" rtlCol="0" anchor="t">
            <a:spAutoFit/>
          </a:bodyPr>
          <a:lstStyle/>
          <a:p>
            <a:pPr algn="ctr">
              <a:lnSpc>
                <a:spcPts val="2399"/>
              </a:lnSpc>
            </a:pPr>
            <a:r>
              <a:rPr lang="en-US" sz="1999" b="1" spc="18">
                <a:solidFill>
                  <a:srgbClr val="898989"/>
                </a:solidFill>
                <a:latin typeface="TT Rounds Condensed Bold"/>
                <a:ea typeface="TT Rounds Condensed Bold"/>
                <a:cs typeface="TT Rounds Condensed Bold"/>
                <a:sym typeface="TT Rounds Condensed Bold"/>
              </a:rPr>
              <a:t>FIN - A - THON by Puttannaiah Foundation</a:t>
            </a:r>
          </a:p>
        </p:txBody>
      </p:sp>
      <p:sp>
        <p:nvSpPr>
          <p:cNvPr id="9" name="TextBox 8">
            <a:extLst>
              <a:ext uri="{FF2B5EF4-FFF2-40B4-BE49-F238E27FC236}">
                <a16:creationId xmlns:a16="http://schemas.microsoft.com/office/drawing/2014/main" id="{3B50A06A-DC60-37D7-8840-B9EED275FE2B}"/>
              </a:ext>
            </a:extLst>
          </p:cNvPr>
          <p:cNvSpPr txBox="1"/>
          <p:nvPr/>
        </p:nvSpPr>
        <p:spPr>
          <a:xfrm>
            <a:off x="304800" y="1721177"/>
            <a:ext cx="8823227" cy="3373359"/>
          </a:xfrm>
          <a:prstGeom prst="rect">
            <a:avLst/>
          </a:prstGeom>
          <a:noFill/>
        </p:spPr>
        <p:txBody>
          <a:bodyPr wrap="square" rtlCol="0">
            <a:spAutoFit/>
          </a:bodyPr>
          <a:lstStyle/>
          <a:p>
            <a:pPr marL="342900" indent="-342900">
              <a:lnSpc>
                <a:spcPct val="150000"/>
              </a:lnSpc>
              <a:buAutoNum type="arabicPeriod"/>
            </a:pPr>
            <a:r>
              <a:rPr lang="en-US" b="1" dirty="0"/>
              <a:t>Integration of Advanced Machine Learning Models </a:t>
            </a:r>
            <a:r>
              <a:rPr lang="en-US" dirty="0"/>
              <a:t>: As the platform matures, more sophisticated AI/ML models can be integrated to predict not only the success rate of ideas but also suggest areas for improvement in real-time based on historical data.</a:t>
            </a:r>
          </a:p>
          <a:p>
            <a:pPr marL="342900" indent="-342900">
              <a:lnSpc>
                <a:spcPct val="150000"/>
              </a:lnSpc>
              <a:buAutoNum type="arabicPeriod"/>
            </a:pPr>
            <a:r>
              <a:rPr lang="en-US" b="1" dirty="0"/>
              <a:t>Natural Language Processing (NLP):</a:t>
            </a:r>
            <a:r>
              <a:rPr lang="en-US" dirty="0"/>
              <a:t>Use NLP to analyze the quality of business ideas submitted by entrepreneurs, providing automatic feedback on feasibility, clarity, and market fit.</a:t>
            </a:r>
          </a:p>
          <a:p>
            <a:pPr marL="342900" indent="-342900">
              <a:lnSpc>
                <a:spcPct val="150000"/>
              </a:lnSpc>
              <a:buAutoNum type="arabicPeriod"/>
            </a:pPr>
            <a:r>
              <a:rPr lang="en-US" b="1" dirty="0"/>
              <a:t>Workers for Entrepreneurs: </a:t>
            </a:r>
            <a:r>
              <a:rPr lang="en-US" dirty="0"/>
              <a:t>we are going to provide a platform where we are going to provide workers for entrepreneurs</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13852" y="3092063"/>
            <a:ext cx="3125895" cy="940574"/>
          </a:xfrm>
          <a:prstGeom prst="rect">
            <a:avLst/>
          </a:prstGeom>
        </p:spPr>
        <p:txBody>
          <a:bodyPr lIns="0" tIns="0" rIns="0" bIns="0" rtlCol="0" anchor="t">
            <a:spAutoFit/>
          </a:bodyPr>
          <a:lstStyle/>
          <a:p>
            <a:pPr marL="0" lvl="0" indent="0" algn="l">
              <a:lnSpc>
                <a:spcPts val="6962"/>
              </a:lnSpc>
              <a:spcBef>
                <a:spcPct val="0"/>
              </a:spcBef>
            </a:pPr>
            <a:r>
              <a:rPr lang="en-US" sz="4974" u="none" strike="noStrike">
                <a:solidFill>
                  <a:srgbClr val="1A0C67"/>
                </a:solidFill>
                <a:latin typeface="Times New Roman"/>
                <a:ea typeface="Times New Roman"/>
                <a:cs typeface="Times New Roman"/>
                <a:sym typeface="Times New Roman"/>
              </a:rPr>
              <a:t>Thank You</a:t>
            </a:r>
          </a:p>
        </p:txBody>
      </p:sp>
      <p:sp>
        <p:nvSpPr>
          <p:cNvPr id="3" name="Freeform 3"/>
          <p:cNvSpPr/>
          <p:nvPr/>
        </p:nvSpPr>
        <p:spPr>
          <a:xfrm rot="5400000" flipH="1">
            <a:off x="-6767932" y="2955343"/>
            <a:ext cx="12646200" cy="4465396"/>
          </a:xfrm>
          <a:custGeom>
            <a:avLst/>
            <a:gdLst/>
            <a:ahLst/>
            <a:cxnLst/>
            <a:rect l="l" t="t" r="r" b="b"/>
            <a:pathLst>
              <a:path w="12646200" h="4465396">
                <a:moveTo>
                  <a:pt x="12646200" y="0"/>
                </a:moveTo>
                <a:lnTo>
                  <a:pt x="0" y="0"/>
                </a:lnTo>
                <a:lnTo>
                  <a:pt x="0" y="4465396"/>
                </a:lnTo>
                <a:lnTo>
                  <a:pt x="12646200" y="4465396"/>
                </a:lnTo>
                <a:lnTo>
                  <a:pt x="12646200" y="0"/>
                </a:lnTo>
                <a:close/>
              </a:path>
            </a:pathLst>
          </a:custGeom>
          <a:blipFill>
            <a:blip r:embed="rId2">
              <a:extLst>
                <a:ext uri="{96DAC541-7B7A-43D3-8B79-37D633B846F1}">
                  <asvg:svgBlip xmlns:asvg="http://schemas.microsoft.com/office/drawing/2016/SVG/main" r:embed="rId3"/>
                </a:ext>
              </a:extLst>
            </a:blip>
            <a:stretch>
              <a:fillRect t="-115" b="-115"/>
            </a:stretch>
          </a:blipFill>
        </p:spPr>
      </p:sp>
      <p:sp>
        <p:nvSpPr>
          <p:cNvPr id="4" name="TextBox 4"/>
          <p:cNvSpPr txBox="1"/>
          <p:nvPr/>
        </p:nvSpPr>
        <p:spPr>
          <a:xfrm>
            <a:off x="1882140" y="6691112"/>
            <a:ext cx="5989320" cy="304800"/>
          </a:xfrm>
          <a:prstGeom prst="rect">
            <a:avLst/>
          </a:prstGeom>
        </p:spPr>
        <p:txBody>
          <a:bodyPr lIns="0" tIns="0" rIns="0" bIns="0" rtlCol="0" anchor="t">
            <a:spAutoFit/>
          </a:bodyPr>
          <a:lstStyle/>
          <a:p>
            <a:pPr algn="ctr">
              <a:lnSpc>
                <a:spcPts val="2399"/>
              </a:lnSpc>
            </a:pPr>
            <a:r>
              <a:rPr lang="en-US" sz="1999" b="1" spc="18">
                <a:solidFill>
                  <a:srgbClr val="898989"/>
                </a:solidFill>
                <a:latin typeface="TT Rounds Condensed Bold"/>
                <a:ea typeface="TT Rounds Condensed Bold"/>
                <a:cs typeface="TT Rounds Condensed Bold"/>
                <a:sym typeface="TT Rounds Condensed Bold"/>
              </a:rPr>
              <a:t>FIN - A - THON by Puttannaiah Foundation</a:t>
            </a:r>
          </a:p>
        </p:txBody>
      </p:sp>
      <p:grpSp>
        <p:nvGrpSpPr>
          <p:cNvPr id="5" name="Group 5"/>
          <p:cNvGrpSpPr/>
          <p:nvPr/>
        </p:nvGrpSpPr>
        <p:grpSpPr>
          <a:xfrm>
            <a:off x="7712050" y="6319637"/>
            <a:ext cx="1314450" cy="676275"/>
            <a:chOff x="0" y="0"/>
            <a:chExt cx="1752600" cy="901700"/>
          </a:xfrm>
        </p:grpSpPr>
        <p:sp>
          <p:nvSpPr>
            <p:cNvPr id="6" name="Freeform 6"/>
            <p:cNvSpPr/>
            <p:nvPr/>
          </p:nvSpPr>
          <p:spPr>
            <a:xfrm>
              <a:off x="0" y="0"/>
              <a:ext cx="1752600" cy="901700"/>
            </a:xfrm>
            <a:custGeom>
              <a:avLst/>
              <a:gdLst/>
              <a:ahLst/>
              <a:cxnLst/>
              <a:rect l="l" t="t" r="r" b="b"/>
              <a:pathLst>
                <a:path w="1752600" h="901700">
                  <a:moveTo>
                    <a:pt x="0" y="0"/>
                  </a:moveTo>
                  <a:lnTo>
                    <a:pt x="1752600" y="0"/>
                  </a:lnTo>
                  <a:lnTo>
                    <a:pt x="1752600" y="901700"/>
                  </a:lnTo>
                  <a:lnTo>
                    <a:pt x="0" y="901700"/>
                  </a:lnTo>
                  <a:lnTo>
                    <a:pt x="0" y="0"/>
                  </a:lnTo>
                  <a:close/>
                </a:path>
              </a:pathLst>
            </a:custGeom>
            <a:blipFill>
              <a:blip r:embed="rId4">
                <a:alphaModFix amt="70000"/>
              </a:blip>
              <a:stretch>
                <a:fillRect t="-12" b="-12"/>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94108" y="2734478"/>
            <a:ext cx="2868292" cy="1038233"/>
          </a:xfrm>
          <a:prstGeom prst="rect">
            <a:avLst/>
          </a:prstGeom>
        </p:spPr>
        <p:txBody>
          <a:bodyPr wrap="square" lIns="0" tIns="0" rIns="0" bIns="0" rtlCol="0" anchor="t">
            <a:spAutoFit/>
          </a:bodyPr>
          <a:lstStyle/>
          <a:p>
            <a:pPr algn="l">
              <a:lnSpc>
                <a:spcPts val="2775"/>
              </a:lnSpc>
            </a:pPr>
            <a:r>
              <a:rPr lang="en-US" sz="1740" b="1" spc="34" dirty="0">
                <a:solidFill>
                  <a:srgbClr val="004AAD"/>
                </a:solidFill>
                <a:latin typeface="Arimo Bold"/>
                <a:ea typeface="Arimo Bold"/>
                <a:cs typeface="Arimo Bold"/>
                <a:sym typeface="Arimo Bold"/>
              </a:rPr>
              <a:t>Team member 1 </a:t>
            </a:r>
            <a:r>
              <a:rPr lang="en-US" sz="1740" b="1" spc="34" dirty="0" err="1">
                <a:solidFill>
                  <a:srgbClr val="004AAD"/>
                </a:solidFill>
                <a:latin typeface="Arimo Bold"/>
                <a:ea typeface="Arimo Bold"/>
                <a:cs typeface="Arimo Bold"/>
                <a:sym typeface="Arimo Bold"/>
              </a:rPr>
              <a:t>Name:Harshith</a:t>
            </a:r>
            <a:r>
              <a:rPr lang="en-US" sz="1740" b="1" spc="34" dirty="0">
                <a:solidFill>
                  <a:srgbClr val="004AAD"/>
                </a:solidFill>
                <a:latin typeface="Arimo Bold"/>
                <a:ea typeface="Arimo Bold"/>
                <a:cs typeface="Arimo Bold"/>
                <a:sym typeface="Arimo Bold"/>
              </a:rPr>
              <a:t> Kumar H S</a:t>
            </a:r>
          </a:p>
          <a:p>
            <a:pPr algn="l">
              <a:lnSpc>
                <a:spcPts val="2776"/>
              </a:lnSpc>
            </a:pPr>
            <a:r>
              <a:rPr lang="en-US" sz="1740" b="1" spc="35" dirty="0">
                <a:solidFill>
                  <a:srgbClr val="004AAD"/>
                </a:solidFill>
                <a:latin typeface="Arimo Bold"/>
                <a:ea typeface="Arimo Bold"/>
                <a:cs typeface="Arimo Bold"/>
                <a:sym typeface="Arimo Bold"/>
              </a:rPr>
              <a:t>Stream: CSE</a:t>
            </a:r>
          </a:p>
        </p:txBody>
      </p:sp>
      <p:sp>
        <p:nvSpPr>
          <p:cNvPr id="3" name="TextBox 3"/>
          <p:cNvSpPr txBox="1"/>
          <p:nvPr/>
        </p:nvSpPr>
        <p:spPr>
          <a:xfrm>
            <a:off x="2568250" y="400819"/>
            <a:ext cx="4771549" cy="882142"/>
          </a:xfrm>
          <a:prstGeom prst="rect">
            <a:avLst/>
          </a:prstGeom>
        </p:spPr>
        <p:txBody>
          <a:bodyPr lIns="0" tIns="0" rIns="0" bIns="0" rtlCol="0" anchor="t">
            <a:spAutoFit/>
          </a:bodyPr>
          <a:lstStyle/>
          <a:p>
            <a:pPr algn="l">
              <a:lnSpc>
                <a:spcPts val="6508"/>
              </a:lnSpc>
            </a:pPr>
            <a:r>
              <a:rPr lang="en-US" sz="4650">
                <a:solidFill>
                  <a:srgbClr val="1A0C67"/>
                </a:solidFill>
                <a:latin typeface="Times New Roman"/>
                <a:ea typeface="Times New Roman"/>
                <a:cs typeface="Times New Roman"/>
                <a:sym typeface="Times New Roman"/>
              </a:rPr>
              <a:t>TEAM DETAILS</a:t>
            </a:r>
          </a:p>
        </p:txBody>
      </p:sp>
      <p:sp>
        <p:nvSpPr>
          <p:cNvPr id="4" name="TextBox 4"/>
          <p:cNvSpPr txBox="1"/>
          <p:nvPr/>
        </p:nvSpPr>
        <p:spPr>
          <a:xfrm>
            <a:off x="897537" y="1608015"/>
            <a:ext cx="8122837" cy="823110"/>
          </a:xfrm>
          <a:prstGeom prst="rect">
            <a:avLst/>
          </a:prstGeom>
        </p:spPr>
        <p:txBody>
          <a:bodyPr wrap="square" lIns="0" tIns="0" rIns="0" bIns="0" rtlCol="0" anchor="t">
            <a:spAutoFit/>
          </a:bodyPr>
          <a:lstStyle/>
          <a:p>
            <a:pPr>
              <a:lnSpc>
                <a:spcPts val="3358"/>
              </a:lnSpc>
            </a:pPr>
            <a:r>
              <a:rPr lang="en-US" sz="2399" spc="44" dirty="0">
                <a:solidFill>
                  <a:srgbClr val="004AAD"/>
                </a:solidFill>
                <a:latin typeface="Times New Roman"/>
                <a:ea typeface="Times New Roman"/>
                <a:cs typeface="Times New Roman"/>
                <a:sym typeface="Times New Roman"/>
              </a:rPr>
              <a:t>TEAM NAME :</a:t>
            </a:r>
            <a:r>
              <a:rPr lang="en-US" sz="2399" b="1" spc="44" dirty="0">
                <a:latin typeface="Times New Roman"/>
                <a:ea typeface="Times New Roman"/>
                <a:cs typeface="Times New Roman"/>
                <a:sym typeface="Times New Roman"/>
              </a:rPr>
              <a:t>SPARKERS</a:t>
            </a:r>
          </a:p>
          <a:p>
            <a:pPr>
              <a:lnSpc>
                <a:spcPts val="3358"/>
              </a:lnSpc>
            </a:pPr>
            <a:r>
              <a:rPr lang="en-US" sz="1999" spc="37" dirty="0">
                <a:solidFill>
                  <a:srgbClr val="004AAD"/>
                </a:solidFill>
                <a:latin typeface="Times New Roman"/>
                <a:ea typeface="Times New Roman"/>
                <a:cs typeface="Times New Roman"/>
                <a:sym typeface="Times New Roman"/>
              </a:rPr>
              <a:t>COLLEGE NAME :</a:t>
            </a:r>
            <a:r>
              <a:rPr lang="en-US" sz="1999" b="1" spc="37" dirty="0">
                <a:latin typeface="Times New Roman"/>
                <a:ea typeface="Times New Roman"/>
                <a:cs typeface="Times New Roman"/>
                <a:sym typeface="Times New Roman"/>
              </a:rPr>
              <a:t>SIDDAGANGA INSTITUTE OF TECHNOLOGY</a:t>
            </a:r>
          </a:p>
        </p:txBody>
      </p:sp>
      <p:sp>
        <p:nvSpPr>
          <p:cNvPr id="5" name="TextBox 5"/>
          <p:cNvSpPr txBox="1"/>
          <p:nvPr/>
        </p:nvSpPr>
        <p:spPr>
          <a:xfrm>
            <a:off x="5679405" y="2734478"/>
            <a:ext cx="3616995" cy="1038233"/>
          </a:xfrm>
          <a:prstGeom prst="rect">
            <a:avLst/>
          </a:prstGeom>
        </p:spPr>
        <p:txBody>
          <a:bodyPr wrap="square" lIns="0" tIns="0" rIns="0" bIns="0" rtlCol="0" anchor="t">
            <a:spAutoFit/>
          </a:bodyPr>
          <a:lstStyle/>
          <a:p>
            <a:pPr algn="l">
              <a:lnSpc>
                <a:spcPts val="2775"/>
              </a:lnSpc>
            </a:pPr>
            <a:r>
              <a:rPr lang="en-US" sz="1740" b="1" spc="34" dirty="0">
                <a:solidFill>
                  <a:srgbClr val="004AAD"/>
                </a:solidFill>
                <a:latin typeface="Arimo Bold"/>
                <a:ea typeface="Arimo Bold"/>
                <a:cs typeface="Arimo Bold"/>
                <a:sym typeface="Arimo Bold"/>
              </a:rPr>
              <a:t>Team member 2 </a:t>
            </a:r>
            <a:r>
              <a:rPr lang="en-US" sz="1740" b="1" spc="34" dirty="0" err="1">
                <a:solidFill>
                  <a:srgbClr val="004AAD"/>
                </a:solidFill>
                <a:latin typeface="Arimo Bold"/>
                <a:ea typeface="Arimo Bold"/>
                <a:cs typeface="Arimo Bold"/>
                <a:sym typeface="Arimo Bold"/>
              </a:rPr>
              <a:t>Name:Chandrahas</a:t>
            </a:r>
            <a:r>
              <a:rPr lang="en-US" sz="1740" b="1" spc="34" dirty="0">
                <a:solidFill>
                  <a:srgbClr val="004AAD"/>
                </a:solidFill>
                <a:latin typeface="Arimo Bold"/>
                <a:ea typeface="Arimo Bold"/>
                <a:cs typeface="Arimo Bold"/>
                <a:sym typeface="Arimo Bold"/>
              </a:rPr>
              <a:t> Suresh Gaddi</a:t>
            </a:r>
          </a:p>
          <a:p>
            <a:pPr algn="l">
              <a:lnSpc>
                <a:spcPts val="2776"/>
              </a:lnSpc>
            </a:pPr>
            <a:r>
              <a:rPr lang="en-US" sz="1740" b="1" spc="35" dirty="0">
                <a:solidFill>
                  <a:srgbClr val="004AAD"/>
                </a:solidFill>
                <a:latin typeface="Arimo Bold"/>
                <a:ea typeface="Arimo Bold"/>
                <a:cs typeface="Arimo Bold"/>
                <a:sym typeface="Arimo Bold"/>
              </a:rPr>
              <a:t>Stream: CSE</a:t>
            </a:r>
          </a:p>
        </p:txBody>
      </p:sp>
      <p:sp>
        <p:nvSpPr>
          <p:cNvPr id="6" name="TextBox 6"/>
          <p:cNvSpPr txBox="1"/>
          <p:nvPr/>
        </p:nvSpPr>
        <p:spPr>
          <a:xfrm>
            <a:off x="1094108" y="4602152"/>
            <a:ext cx="2939045" cy="1038233"/>
          </a:xfrm>
          <a:prstGeom prst="rect">
            <a:avLst/>
          </a:prstGeom>
        </p:spPr>
        <p:txBody>
          <a:bodyPr wrap="square" lIns="0" tIns="0" rIns="0" bIns="0" rtlCol="0" anchor="t">
            <a:spAutoFit/>
          </a:bodyPr>
          <a:lstStyle/>
          <a:p>
            <a:pPr algn="l">
              <a:lnSpc>
                <a:spcPts val="2775"/>
              </a:lnSpc>
            </a:pPr>
            <a:r>
              <a:rPr lang="en-US" sz="1740" b="1" spc="34" dirty="0">
                <a:solidFill>
                  <a:srgbClr val="004AAD"/>
                </a:solidFill>
                <a:latin typeface="Arimo Bold"/>
                <a:ea typeface="Arimo Bold"/>
                <a:cs typeface="Arimo Bold"/>
                <a:sym typeface="Arimo Bold"/>
              </a:rPr>
              <a:t>Team member 3 </a:t>
            </a:r>
            <a:r>
              <a:rPr lang="en-US" sz="1740" b="1" spc="34" dirty="0" err="1">
                <a:solidFill>
                  <a:srgbClr val="004AAD"/>
                </a:solidFill>
                <a:latin typeface="Arimo Bold"/>
                <a:ea typeface="Arimo Bold"/>
                <a:cs typeface="Arimo Bold"/>
                <a:sym typeface="Arimo Bold"/>
              </a:rPr>
              <a:t>Name:Deekshith</a:t>
            </a:r>
            <a:r>
              <a:rPr lang="en-US" sz="1740" b="1" spc="34" dirty="0">
                <a:solidFill>
                  <a:srgbClr val="004AAD"/>
                </a:solidFill>
                <a:latin typeface="Arimo Bold"/>
                <a:ea typeface="Arimo Bold"/>
                <a:cs typeface="Arimo Bold"/>
                <a:sym typeface="Arimo Bold"/>
              </a:rPr>
              <a:t> Patel L.L</a:t>
            </a:r>
          </a:p>
          <a:p>
            <a:pPr algn="l">
              <a:lnSpc>
                <a:spcPts val="2776"/>
              </a:lnSpc>
            </a:pPr>
            <a:r>
              <a:rPr lang="en-US" sz="1740" b="1" spc="35" dirty="0">
                <a:solidFill>
                  <a:srgbClr val="004AAD"/>
                </a:solidFill>
                <a:latin typeface="Arimo Bold"/>
                <a:ea typeface="Arimo Bold"/>
                <a:cs typeface="Arimo Bold"/>
                <a:sym typeface="Arimo Bold"/>
              </a:rPr>
              <a:t>Stream: CSE</a:t>
            </a:r>
          </a:p>
        </p:txBody>
      </p:sp>
      <p:sp>
        <p:nvSpPr>
          <p:cNvPr id="7" name="TextBox 7"/>
          <p:cNvSpPr txBox="1"/>
          <p:nvPr/>
        </p:nvSpPr>
        <p:spPr>
          <a:xfrm>
            <a:off x="5720448" y="4602152"/>
            <a:ext cx="2208057" cy="1035584"/>
          </a:xfrm>
          <a:prstGeom prst="rect">
            <a:avLst/>
          </a:prstGeom>
        </p:spPr>
        <p:txBody>
          <a:bodyPr lIns="0" tIns="0" rIns="0" bIns="0" rtlCol="0" anchor="t">
            <a:spAutoFit/>
          </a:bodyPr>
          <a:lstStyle/>
          <a:p>
            <a:pPr algn="l">
              <a:lnSpc>
                <a:spcPts val="2775"/>
              </a:lnSpc>
            </a:pPr>
            <a:r>
              <a:rPr lang="en-US" sz="1740" b="1" spc="34" dirty="0">
                <a:solidFill>
                  <a:srgbClr val="004AAD"/>
                </a:solidFill>
                <a:latin typeface="Arimo Bold"/>
                <a:ea typeface="Arimo Bold"/>
                <a:cs typeface="Arimo Bold"/>
                <a:sym typeface="Arimo Bold"/>
              </a:rPr>
              <a:t>Team member 4 </a:t>
            </a:r>
            <a:r>
              <a:rPr lang="en-US" sz="1740" b="1" spc="34" dirty="0" err="1">
                <a:solidFill>
                  <a:srgbClr val="004AAD"/>
                </a:solidFill>
                <a:latin typeface="Arimo Bold"/>
                <a:ea typeface="Arimo Bold"/>
                <a:cs typeface="Arimo Bold"/>
                <a:sym typeface="Arimo Bold"/>
              </a:rPr>
              <a:t>Name:Harsha</a:t>
            </a:r>
            <a:r>
              <a:rPr lang="en-US" sz="1740" b="1" spc="34" dirty="0">
                <a:solidFill>
                  <a:srgbClr val="004AAD"/>
                </a:solidFill>
                <a:latin typeface="Arimo Bold"/>
                <a:ea typeface="Arimo Bold"/>
                <a:cs typeface="Arimo Bold"/>
                <a:sym typeface="Arimo Bold"/>
              </a:rPr>
              <a:t> D T</a:t>
            </a:r>
          </a:p>
          <a:p>
            <a:pPr algn="l">
              <a:lnSpc>
                <a:spcPts val="2776"/>
              </a:lnSpc>
            </a:pPr>
            <a:r>
              <a:rPr lang="en-US" sz="1740" b="1" spc="35" dirty="0">
                <a:solidFill>
                  <a:srgbClr val="004AAD"/>
                </a:solidFill>
                <a:latin typeface="Arimo Bold"/>
                <a:ea typeface="Arimo Bold"/>
                <a:cs typeface="Arimo Bold"/>
                <a:sym typeface="Arimo Bold"/>
              </a:rPr>
              <a:t>Stream: CSE</a:t>
            </a:r>
          </a:p>
        </p:txBody>
      </p:sp>
      <p:sp>
        <p:nvSpPr>
          <p:cNvPr id="8" name="Freeform 8"/>
          <p:cNvSpPr/>
          <p:nvPr/>
        </p:nvSpPr>
        <p:spPr>
          <a:xfrm>
            <a:off x="731520" y="7067114"/>
            <a:ext cx="8288855" cy="1556823"/>
          </a:xfrm>
          <a:custGeom>
            <a:avLst/>
            <a:gdLst/>
            <a:ahLst/>
            <a:cxnLst/>
            <a:rect l="l" t="t" r="r" b="b"/>
            <a:pathLst>
              <a:path w="8288855" h="1556823">
                <a:moveTo>
                  <a:pt x="0" y="0"/>
                </a:moveTo>
                <a:lnTo>
                  <a:pt x="8288855" y="0"/>
                </a:lnTo>
                <a:lnTo>
                  <a:pt x="8288855" y="1556823"/>
                </a:lnTo>
                <a:lnTo>
                  <a:pt x="0" y="1556823"/>
                </a:lnTo>
                <a:lnTo>
                  <a:pt x="0" y="0"/>
                </a:lnTo>
                <a:close/>
              </a:path>
            </a:pathLst>
          </a:custGeom>
          <a:blipFill>
            <a:blip r:embed="rId2">
              <a:extLst>
                <a:ext uri="{96DAC541-7B7A-43D3-8B79-37D633B846F1}">
                  <asvg:svgBlip xmlns:asvg="http://schemas.microsoft.com/office/drawing/2016/SVG/main" r:embed="rId3"/>
                </a:ext>
              </a:extLst>
            </a:blip>
            <a:stretch>
              <a:fillRect t="-124" b="-124"/>
            </a:stretch>
          </a:blipFill>
        </p:spPr>
      </p:sp>
      <p:sp>
        <p:nvSpPr>
          <p:cNvPr id="9" name="TextBox 9"/>
          <p:cNvSpPr txBox="1"/>
          <p:nvPr/>
        </p:nvSpPr>
        <p:spPr>
          <a:xfrm>
            <a:off x="1882140" y="6691112"/>
            <a:ext cx="5989320" cy="304800"/>
          </a:xfrm>
          <a:prstGeom prst="rect">
            <a:avLst/>
          </a:prstGeom>
        </p:spPr>
        <p:txBody>
          <a:bodyPr lIns="0" tIns="0" rIns="0" bIns="0" rtlCol="0" anchor="t">
            <a:spAutoFit/>
          </a:bodyPr>
          <a:lstStyle/>
          <a:p>
            <a:pPr algn="ctr">
              <a:lnSpc>
                <a:spcPts val="2399"/>
              </a:lnSpc>
            </a:pPr>
            <a:r>
              <a:rPr lang="en-US" sz="1999" b="1" spc="18">
                <a:solidFill>
                  <a:srgbClr val="898989"/>
                </a:solidFill>
                <a:latin typeface="TT Rounds Condensed Bold"/>
                <a:ea typeface="TT Rounds Condensed Bold"/>
                <a:cs typeface="TT Rounds Condensed Bold"/>
                <a:sym typeface="TT Rounds Condensed Bold"/>
              </a:rPr>
              <a:t>FIN - A - THON by Puttannaiah Foundation</a:t>
            </a:r>
          </a:p>
        </p:txBody>
      </p:sp>
      <p:grpSp>
        <p:nvGrpSpPr>
          <p:cNvPr id="10" name="Group 10"/>
          <p:cNvGrpSpPr/>
          <p:nvPr/>
        </p:nvGrpSpPr>
        <p:grpSpPr>
          <a:xfrm>
            <a:off x="7712050" y="6319637"/>
            <a:ext cx="1314450" cy="676275"/>
            <a:chOff x="0" y="0"/>
            <a:chExt cx="1752600" cy="901700"/>
          </a:xfrm>
        </p:grpSpPr>
        <p:sp>
          <p:nvSpPr>
            <p:cNvPr id="11" name="Freeform 11"/>
            <p:cNvSpPr/>
            <p:nvPr/>
          </p:nvSpPr>
          <p:spPr>
            <a:xfrm>
              <a:off x="0" y="0"/>
              <a:ext cx="1752600" cy="901700"/>
            </a:xfrm>
            <a:custGeom>
              <a:avLst/>
              <a:gdLst/>
              <a:ahLst/>
              <a:cxnLst/>
              <a:rect l="l" t="t" r="r" b="b"/>
              <a:pathLst>
                <a:path w="1752600" h="901700">
                  <a:moveTo>
                    <a:pt x="0" y="0"/>
                  </a:moveTo>
                  <a:lnTo>
                    <a:pt x="1752600" y="0"/>
                  </a:lnTo>
                  <a:lnTo>
                    <a:pt x="1752600" y="901700"/>
                  </a:lnTo>
                  <a:lnTo>
                    <a:pt x="0" y="901700"/>
                  </a:lnTo>
                  <a:lnTo>
                    <a:pt x="0" y="0"/>
                  </a:lnTo>
                  <a:close/>
                </a:path>
              </a:pathLst>
            </a:custGeom>
            <a:blipFill>
              <a:blip r:embed="rId4">
                <a:alphaModFix amt="70000"/>
              </a:blip>
              <a:stretch>
                <a:fillRect t="-12" b="-12"/>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381000" y="3596466"/>
            <a:ext cx="8991600" cy="1731243"/>
          </a:xfrm>
          <a:prstGeom prst="rect">
            <a:avLst/>
          </a:prstGeom>
        </p:spPr>
        <p:txBody>
          <a:bodyPr wrap="square" lIns="0" tIns="0" rIns="0" bIns="0" rtlCol="0" anchor="t">
            <a:spAutoFit/>
          </a:bodyPr>
          <a:lstStyle/>
          <a:p>
            <a:pPr algn="l">
              <a:lnSpc>
                <a:spcPts val="3891"/>
              </a:lnSpc>
            </a:pPr>
            <a:r>
              <a:rPr lang="en-US" sz="2199" dirty="0">
                <a:solidFill>
                  <a:srgbClr val="004AAD"/>
                </a:solidFill>
                <a:latin typeface="Times New Roman"/>
                <a:ea typeface="Times New Roman"/>
                <a:cs typeface="Times New Roman"/>
                <a:sym typeface="Times New Roman"/>
              </a:rPr>
              <a:t> </a:t>
            </a:r>
            <a:r>
              <a:rPr lang="en-US" sz="2000" b="1" dirty="0">
                <a:latin typeface="Times New Roman"/>
                <a:ea typeface="Times New Roman"/>
                <a:cs typeface="Times New Roman"/>
                <a:sym typeface="Times New Roman"/>
              </a:rPr>
              <a:t>Problem Quantification:</a:t>
            </a:r>
          </a:p>
          <a:p>
            <a:pPr marL="342900" indent="-342900" algn="l">
              <a:buFont typeface="Arial" panose="020B0604020202020204" pitchFamily="34" charset="0"/>
              <a:buChar char="•"/>
            </a:pPr>
            <a:r>
              <a:rPr lang="en-US" sz="2000" dirty="0">
                <a:latin typeface="Times New Roman"/>
                <a:ea typeface="Times New Roman"/>
                <a:cs typeface="Times New Roman"/>
                <a:sym typeface="Times New Roman"/>
              </a:rPr>
              <a:t>According to World Bank data, over </a:t>
            </a:r>
            <a:r>
              <a:rPr lang="en-US" sz="2000" b="1" dirty="0">
                <a:latin typeface="Times New Roman"/>
                <a:ea typeface="Times New Roman"/>
                <a:cs typeface="Times New Roman"/>
                <a:sym typeface="Times New Roman"/>
              </a:rPr>
              <a:t>70% </a:t>
            </a:r>
            <a:r>
              <a:rPr lang="en-US" sz="2000" dirty="0">
                <a:latin typeface="Times New Roman"/>
                <a:ea typeface="Times New Roman"/>
                <a:cs typeface="Times New Roman"/>
                <a:sym typeface="Times New Roman"/>
              </a:rPr>
              <a:t>of rural entrepreneurs in developing countries lack access to formal financial services, leading to reliance on high-interest informal credit.</a:t>
            </a:r>
          </a:p>
          <a:p>
            <a:pPr marL="342900" indent="-342900" algn="l">
              <a:buFont typeface="Arial" panose="020B0604020202020204" pitchFamily="34" charset="0"/>
              <a:buChar char="•"/>
            </a:pPr>
            <a:r>
              <a:rPr lang="en-US" sz="2000" dirty="0">
                <a:latin typeface="Times New Roman"/>
                <a:ea typeface="Times New Roman"/>
                <a:cs typeface="Times New Roman"/>
                <a:sym typeface="Times New Roman"/>
              </a:rPr>
              <a:t>In India, only 15% of rural enterprises have access to institutional credit sources.</a:t>
            </a:r>
          </a:p>
        </p:txBody>
      </p:sp>
      <p:sp>
        <p:nvSpPr>
          <p:cNvPr id="6" name="TextBox 6"/>
          <p:cNvSpPr txBox="1"/>
          <p:nvPr/>
        </p:nvSpPr>
        <p:spPr>
          <a:xfrm>
            <a:off x="381000" y="5486401"/>
            <a:ext cx="8534400" cy="1528432"/>
          </a:xfrm>
          <a:prstGeom prst="rect">
            <a:avLst/>
          </a:prstGeom>
        </p:spPr>
        <p:txBody>
          <a:bodyPr wrap="square" lIns="0" tIns="0" rIns="0" bIns="0" rtlCol="0" anchor="t">
            <a:spAutoFit/>
          </a:bodyPr>
          <a:lstStyle/>
          <a:p>
            <a:pPr algn="l">
              <a:lnSpc>
                <a:spcPts val="1356"/>
              </a:lnSpc>
            </a:pPr>
            <a:r>
              <a:rPr lang="en-US" sz="2000" b="1" dirty="0">
                <a:latin typeface="Times New Roman"/>
                <a:ea typeface="Times New Roman"/>
                <a:cs typeface="Times New Roman"/>
                <a:sym typeface="Times New Roman"/>
              </a:rPr>
              <a:t>Causes of Our Problem statement:</a:t>
            </a:r>
          </a:p>
          <a:p>
            <a:pPr algn="l">
              <a:lnSpc>
                <a:spcPts val="1356"/>
              </a:lnSpc>
            </a:pPr>
            <a:endParaRPr lang="en-US" sz="2000" b="1" dirty="0">
              <a:latin typeface="Times New Roman"/>
              <a:ea typeface="Times New Roman"/>
              <a:cs typeface="Times New Roman"/>
              <a:sym typeface="Times New Roman"/>
            </a:endParaRPr>
          </a:p>
          <a:p>
            <a:pPr marL="342900" indent="-342900" algn="l">
              <a:buFont typeface="Arial" panose="020B0604020202020204" pitchFamily="34" charset="0"/>
              <a:buChar char="•"/>
            </a:pPr>
            <a:r>
              <a:rPr lang="en-US" sz="2000" dirty="0">
                <a:latin typeface="Times New Roman"/>
                <a:ea typeface="Times New Roman"/>
                <a:cs typeface="Times New Roman"/>
                <a:sym typeface="Times New Roman"/>
              </a:rPr>
              <a:t>Lack of Access to Financial Resources</a:t>
            </a:r>
          </a:p>
          <a:p>
            <a:pPr marL="342900" indent="-342900" algn="l">
              <a:buFont typeface="Arial" panose="020B0604020202020204" pitchFamily="34" charset="0"/>
              <a:buChar char="•"/>
            </a:pPr>
            <a:r>
              <a:rPr lang="en-US" sz="2000" dirty="0">
                <a:latin typeface="Times New Roman"/>
                <a:ea typeface="Times New Roman"/>
                <a:cs typeface="Times New Roman"/>
                <a:sym typeface="Times New Roman"/>
              </a:rPr>
              <a:t>Limited Education and Skill Development</a:t>
            </a:r>
          </a:p>
          <a:p>
            <a:pPr algn="l">
              <a:lnSpc>
                <a:spcPts val="1356"/>
              </a:lnSpc>
            </a:pPr>
            <a:endParaRPr lang="en-US" sz="2000" b="1" dirty="0">
              <a:latin typeface="Times New Roman"/>
              <a:ea typeface="Times New Roman"/>
              <a:cs typeface="Times New Roman"/>
              <a:sym typeface="Times New Roman"/>
            </a:endParaRPr>
          </a:p>
          <a:p>
            <a:pPr algn="l">
              <a:lnSpc>
                <a:spcPts val="1356"/>
              </a:lnSpc>
            </a:pPr>
            <a:endParaRPr lang="en-US" sz="2000" b="1" dirty="0">
              <a:latin typeface="Times New Roman"/>
              <a:ea typeface="Times New Roman"/>
              <a:cs typeface="Times New Roman"/>
              <a:sym typeface="Times New Roman"/>
            </a:endParaRPr>
          </a:p>
          <a:p>
            <a:pPr algn="l">
              <a:lnSpc>
                <a:spcPts val="1356"/>
              </a:lnSpc>
            </a:pPr>
            <a:endParaRPr lang="en-US" sz="2000" b="1" dirty="0">
              <a:latin typeface="Times New Roman"/>
              <a:ea typeface="Times New Roman"/>
              <a:cs typeface="Times New Roman"/>
              <a:sym typeface="Times New Roman"/>
            </a:endParaRPr>
          </a:p>
        </p:txBody>
      </p:sp>
      <p:sp>
        <p:nvSpPr>
          <p:cNvPr id="7" name="TextBox 7"/>
          <p:cNvSpPr txBox="1"/>
          <p:nvPr/>
        </p:nvSpPr>
        <p:spPr>
          <a:xfrm>
            <a:off x="1351864" y="401790"/>
            <a:ext cx="7049872" cy="882145"/>
          </a:xfrm>
          <a:prstGeom prst="rect">
            <a:avLst/>
          </a:prstGeom>
        </p:spPr>
        <p:txBody>
          <a:bodyPr lIns="0" tIns="0" rIns="0" bIns="0" rtlCol="0" anchor="t">
            <a:spAutoFit/>
          </a:bodyPr>
          <a:lstStyle/>
          <a:p>
            <a:pPr marL="0" lvl="0" indent="0" algn="l">
              <a:lnSpc>
                <a:spcPts val="6508"/>
              </a:lnSpc>
              <a:spcBef>
                <a:spcPct val="0"/>
              </a:spcBef>
            </a:pPr>
            <a:r>
              <a:rPr lang="en-US" sz="4650" u="none" strike="noStrike">
                <a:solidFill>
                  <a:srgbClr val="1A0C67"/>
                </a:solidFill>
                <a:latin typeface="Times New Roman"/>
                <a:ea typeface="Times New Roman"/>
                <a:cs typeface="Times New Roman"/>
                <a:sym typeface="Times New Roman"/>
              </a:rPr>
              <a:t>PROBLEM STATEMENT</a:t>
            </a:r>
          </a:p>
        </p:txBody>
      </p:sp>
      <p:sp>
        <p:nvSpPr>
          <p:cNvPr id="8" name="TextBox 8"/>
          <p:cNvSpPr txBox="1"/>
          <p:nvPr/>
        </p:nvSpPr>
        <p:spPr>
          <a:xfrm>
            <a:off x="1970032" y="1304759"/>
            <a:ext cx="5989320" cy="394852"/>
          </a:xfrm>
          <a:prstGeom prst="rect">
            <a:avLst/>
          </a:prstGeom>
        </p:spPr>
        <p:txBody>
          <a:bodyPr wrap="square" lIns="0" tIns="0" rIns="0" bIns="0" rtlCol="0" anchor="t">
            <a:spAutoFit/>
          </a:bodyPr>
          <a:lstStyle/>
          <a:p>
            <a:pPr algn="ctr">
              <a:lnSpc>
                <a:spcPts val="3150"/>
              </a:lnSpc>
            </a:pPr>
            <a:r>
              <a:rPr lang="en-US" sz="2400" b="1" dirty="0">
                <a:solidFill>
                  <a:srgbClr val="000000"/>
                </a:solidFill>
                <a:latin typeface="Times New Roman Condensed"/>
                <a:ea typeface="Times New Roman Condensed"/>
                <a:cs typeface="Times New Roman Condensed"/>
                <a:sym typeface="Times New Roman Condensed"/>
              </a:rPr>
              <a:t>Empowering Rural Economies Through </a:t>
            </a:r>
            <a:r>
              <a:rPr lang="en-US" sz="2400" b="1" dirty="0" err="1">
                <a:solidFill>
                  <a:srgbClr val="000000"/>
                </a:solidFill>
                <a:latin typeface="Times New Roman Condensed"/>
                <a:ea typeface="Times New Roman Condensed"/>
                <a:cs typeface="Times New Roman Condensed"/>
                <a:sym typeface="Times New Roman Condensed"/>
              </a:rPr>
              <a:t>Agro</a:t>
            </a:r>
            <a:r>
              <a:rPr lang="en-US" sz="2400" b="1" dirty="0">
                <a:solidFill>
                  <a:srgbClr val="000000"/>
                </a:solidFill>
                <a:latin typeface="Times New Roman Condensed"/>
                <a:ea typeface="Times New Roman Condensed"/>
                <a:cs typeface="Times New Roman Condensed"/>
                <a:sym typeface="Times New Roman Condensed"/>
              </a:rPr>
              <a:t> -Nova</a:t>
            </a:r>
          </a:p>
        </p:txBody>
      </p:sp>
      <p:sp>
        <p:nvSpPr>
          <p:cNvPr id="9" name="TextBox 9"/>
          <p:cNvSpPr txBox="1"/>
          <p:nvPr/>
        </p:nvSpPr>
        <p:spPr>
          <a:xfrm>
            <a:off x="1882140" y="6691112"/>
            <a:ext cx="5989320" cy="304800"/>
          </a:xfrm>
          <a:prstGeom prst="rect">
            <a:avLst/>
          </a:prstGeom>
        </p:spPr>
        <p:txBody>
          <a:bodyPr lIns="0" tIns="0" rIns="0" bIns="0" rtlCol="0" anchor="t">
            <a:spAutoFit/>
          </a:bodyPr>
          <a:lstStyle/>
          <a:p>
            <a:pPr algn="ctr">
              <a:lnSpc>
                <a:spcPts val="2399"/>
              </a:lnSpc>
            </a:pPr>
            <a:r>
              <a:rPr lang="en-US" sz="1999" b="1" spc="18">
                <a:solidFill>
                  <a:srgbClr val="898989"/>
                </a:solidFill>
                <a:latin typeface="TT Rounds Condensed Bold"/>
                <a:ea typeface="TT Rounds Condensed Bold"/>
                <a:cs typeface="TT Rounds Condensed Bold"/>
                <a:sym typeface="TT Rounds Condensed Bold"/>
              </a:rPr>
              <a:t>FIN - A - THON by Puttannaiah Foundation</a:t>
            </a:r>
          </a:p>
        </p:txBody>
      </p:sp>
      <p:grpSp>
        <p:nvGrpSpPr>
          <p:cNvPr id="10" name="Group 10"/>
          <p:cNvGrpSpPr/>
          <p:nvPr/>
        </p:nvGrpSpPr>
        <p:grpSpPr>
          <a:xfrm>
            <a:off x="7712050" y="6319637"/>
            <a:ext cx="1314450" cy="676275"/>
            <a:chOff x="0" y="0"/>
            <a:chExt cx="1752600" cy="901700"/>
          </a:xfrm>
        </p:grpSpPr>
        <p:sp>
          <p:nvSpPr>
            <p:cNvPr id="11" name="Freeform 11"/>
            <p:cNvSpPr/>
            <p:nvPr/>
          </p:nvSpPr>
          <p:spPr>
            <a:xfrm>
              <a:off x="0" y="0"/>
              <a:ext cx="1752600" cy="901700"/>
            </a:xfrm>
            <a:custGeom>
              <a:avLst/>
              <a:gdLst/>
              <a:ahLst/>
              <a:cxnLst/>
              <a:rect l="l" t="t" r="r" b="b"/>
              <a:pathLst>
                <a:path w="1752600" h="901700">
                  <a:moveTo>
                    <a:pt x="0" y="0"/>
                  </a:moveTo>
                  <a:lnTo>
                    <a:pt x="1752600" y="0"/>
                  </a:lnTo>
                  <a:lnTo>
                    <a:pt x="1752600" y="901700"/>
                  </a:lnTo>
                  <a:lnTo>
                    <a:pt x="0" y="901700"/>
                  </a:lnTo>
                  <a:lnTo>
                    <a:pt x="0" y="0"/>
                  </a:lnTo>
                  <a:close/>
                </a:path>
              </a:pathLst>
            </a:custGeom>
            <a:blipFill>
              <a:blip r:embed="rId2">
                <a:alphaModFix amt="70000"/>
              </a:blip>
              <a:stretch>
                <a:fillRect t="-12" b="-12"/>
              </a:stretch>
            </a:blipFill>
          </p:spPr>
        </p:sp>
      </p:grpSp>
      <p:sp>
        <p:nvSpPr>
          <p:cNvPr id="13" name="TextBox 12">
            <a:extLst>
              <a:ext uri="{FF2B5EF4-FFF2-40B4-BE49-F238E27FC236}">
                <a16:creationId xmlns:a16="http://schemas.microsoft.com/office/drawing/2014/main" id="{E601F213-9899-7520-28B3-9059F92B10A0}"/>
              </a:ext>
            </a:extLst>
          </p:cNvPr>
          <p:cNvSpPr txBox="1"/>
          <p:nvPr/>
        </p:nvSpPr>
        <p:spPr>
          <a:xfrm>
            <a:off x="381000" y="2055266"/>
            <a:ext cx="8763000" cy="1508105"/>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Problem Statement:</a:t>
            </a:r>
          </a:p>
          <a:p>
            <a:r>
              <a:rPr lang="en-US" dirty="0"/>
              <a:t>The challenges in rural entrepreneurship arise from limited access to finance, inadequate infrastructure, and poor digital connectivity. Low business literacy and weak market linkages further isolate rural entrepreneurs, reducing their competitiveness. Additionally, ineffective policy implementation and bureaucratic hurdles hinder their growth and sustainability.</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483135" y="115091"/>
            <a:ext cx="1086729" cy="1086729"/>
          </a:xfrm>
          <a:custGeom>
            <a:avLst/>
            <a:gdLst/>
            <a:ahLst/>
            <a:cxnLst/>
            <a:rect l="l" t="t" r="r" b="b"/>
            <a:pathLst>
              <a:path w="1086729" h="1086729">
                <a:moveTo>
                  <a:pt x="0" y="0"/>
                </a:moveTo>
                <a:lnTo>
                  <a:pt x="1086729" y="0"/>
                </a:lnTo>
                <a:lnTo>
                  <a:pt x="1086729" y="1086729"/>
                </a:lnTo>
                <a:lnTo>
                  <a:pt x="0" y="10867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787866" y="80362"/>
            <a:ext cx="3810314" cy="882145"/>
          </a:xfrm>
          <a:prstGeom prst="rect">
            <a:avLst/>
          </a:prstGeom>
        </p:spPr>
        <p:txBody>
          <a:bodyPr lIns="0" tIns="0" rIns="0" bIns="0" rtlCol="0" anchor="t">
            <a:spAutoFit/>
          </a:bodyPr>
          <a:lstStyle/>
          <a:p>
            <a:pPr marL="0" lvl="0" indent="0" algn="l">
              <a:lnSpc>
                <a:spcPts val="6508"/>
              </a:lnSpc>
              <a:spcBef>
                <a:spcPct val="0"/>
              </a:spcBef>
            </a:pPr>
            <a:r>
              <a:rPr lang="en-US" sz="4650" u="none" strike="noStrike" dirty="0">
                <a:solidFill>
                  <a:srgbClr val="1A0C67"/>
                </a:solidFill>
                <a:latin typeface="Times New Roman"/>
                <a:ea typeface="Times New Roman"/>
                <a:cs typeface="Times New Roman"/>
                <a:sym typeface="Times New Roman"/>
              </a:rPr>
              <a:t>SOLUTION:</a:t>
            </a:r>
          </a:p>
        </p:txBody>
      </p:sp>
      <p:sp>
        <p:nvSpPr>
          <p:cNvPr id="5" name="TextBox 5"/>
          <p:cNvSpPr txBox="1"/>
          <p:nvPr/>
        </p:nvSpPr>
        <p:spPr>
          <a:xfrm>
            <a:off x="457200" y="922731"/>
            <a:ext cx="8458200" cy="359073"/>
          </a:xfrm>
          <a:prstGeom prst="rect">
            <a:avLst/>
          </a:prstGeom>
        </p:spPr>
        <p:txBody>
          <a:bodyPr wrap="square" lIns="0" tIns="0" rIns="0" bIns="0" rtlCol="0" anchor="t">
            <a:spAutoFit/>
          </a:bodyPr>
          <a:lstStyle/>
          <a:p>
            <a:pPr algn="l">
              <a:lnSpc>
                <a:spcPts val="2799"/>
              </a:lnSpc>
            </a:pPr>
            <a:r>
              <a:rPr lang="en-US" sz="2000" b="1" dirty="0">
                <a:solidFill>
                  <a:srgbClr val="004AAD"/>
                </a:solidFill>
                <a:latin typeface="Arimo Bold"/>
                <a:ea typeface="Arimo Bold"/>
                <a:cs typeface="Arimo Bold"/>
                <a:sym typeface="Arimo Bold"/>
              </a:rPr>
              <a:t> </a:t>
            </a:r>
            <a:r>
              <a:rPr lang="en-US" sz="2400" b="1" dirty="0">
                <a:solidFill>
                  <a:schemeClr val="tx2"/>
                </a:solidFill>
                <a:latin typeface="Arimo Bold"/>
                <a:ea typeface="Arimo Bold"/>
                <a:cs typeface="Arimo Bold"/>
                <a:sym typeface="Arimo Bold"/>
              </a:rPr>
              <a:t>Detailed description on how the problem is to be solved</a:t>
            </a:r>
            <a:r>
              <a:rPr lang="en-US" sz="2000" b="1" dirty="0">
                <a:solidFill>
                  <a:srgbClr val="004AAD"/>
                </a:solidFill>
                <a:latin typeface="Arimo Bold"/>
                <a:ea typeface="Arimo Bold"/>
                <a:cs typeface="Arimo Bold"/>
                <a:sym typeface="Arimo Bold"/>
              </a:rPr>
              <a:t>.</a:t>
            </a:r>
          </a:p>
        </p:txBody>
      </p:sp>
      <p:sp>
        <p:nvSpPr>
          <p:cNvPr id="8" name="TextBox 8"/>
          <p:cNvSpPr txBox="1"/>
          <p:nvPr/>
        </p:nvSpPr>
        <p:spPr>
          <a:xfrm>
            <a:off x="1539773" y="1843794"/>
            <a:ext cx="496186" cy="1865191"/>
          </a:xfrm>
          <a:prstGeom prst="rect">
            <a:avLst/>
          </a:prstGeom>
        </p:spPr>
        <p:txBody>
          <a:bodyPr lIns="0" tIns="0" rIns="0" bIns="0" rtlCol="0" anchor="t">
            <a:spAutoFit/>
          </a:bodyPr>
          <a:lstStyle/>
          <a:p>
            <a:pPr algn="just">
              <a:lnSpc>
                <a:spcPts val="7848"/>
              </a:lnSpc>
            </a:pPr>
            <a:r>
              <a:rPr lang="en-US" sz="3600" b="1" dirty="0">
                <a:solidFill>
                  <a:srgbClr val="1A0C67"/>
                </a:solidFill>
                <a:latin typeface="Arimo Bold"/>
                <a:ea typeface="Arimo Bold"/>
                <a:cs typeface="Arimo Bold"/>
                <a:sym typeface="Arimo Bold"/>
              </a:rPr>
              <a:t>  </a:t>
            </a:r>
          </a:p>
          <a:p>
            <a:pPr algn="just">
              <a:lnSpc>
                <a:spcPts val="7851"/>
              </a:lnSpc>
            </a:pPr>
            <a:endParaRPr lang="en-US" sz="3600" b="1" dirty="0">
              <a:solidFill>
                <a:srgbClr val="1A0C67"/>
              </a:solidFill>
              <a:latin typeface="Arimo Bold"/>
              <a:ea typeface="Arimo Bold"/>
              <a:cs typeface="Arimo Bold"/>
              <a:sym typeface="Arimo Bold"/>
            </a:endParaRPr>
          </a:p>
        </p:txBody>
      </p:sp>
      <p:sp>
        <p:nvSpPr>
          <p:cNvPr id="9" name="TextBox 9"/>
          <p:cNvSpPr txBox="1"/>
          <p:nvPr/>
        </p:nvSpPr>
        <p:spPr>
          <a:xfrm>
            <a:off x="1882140" y="6691112"/>
            <a:ext cx="5989320" cy="304800"/>
          </a:xfrm>
          <a:prstGeom prst="rect">
            <a:avLst/>
          </a:prstGeom>
        </p:spPr>
        <p:txBody>
          <a:bodyPr lIns="0" tIns="0" rIns="0" bIns="0" rtlCol="0" anchor="t">
            <a:spAutoFit/>
          </a:bodyPr>
          <a:lstStyle/>
          <a:p>
            <a:pPr algn="ctr">
              <a:lnSpc>
                <a:spcPts val="2399"/>
              </a:lnSpc>
            </a:pPr>
            <a:r>
              <a:rPr lang="en-US" sz="1999" b="1" spc="18" dirty="0">
                <a:solidFill>
                  <a:srgbClr val="898989"/>
                </a:solidFill>
                <a:latin typeface="TT Rounds Condensed Bold"/>
                <a:ea typeface="TT Rounds Condensed Bold"/>
                <a:cs typeface="TT Rounds Condensed Bold"/>
                <a:sym typeface="TT Rounds Condensed Bold"/>
              </a:rPr>
              <a:t>FIN - A - THON by </a:t>
            </a:r>
            <a:r>
              <a:rPr lang="en-US" sz="1999" b="1" spc="18" dirty="0" err="1">
                <a:solidFill>
                  <a:srgbClr val="898989"/>
                </a:solidFill>
                <a:latin typeface="TT Rounds Condensed Bold"/>
                <a:ea typeface="TT Rounds Condensed Bold"/>
                <a:cs typeface="TT Rounds Condensed Bold"/>
                <a:sym typeface="TT Rounds Condensed Bold"/>
              </a:rPr>
              <a:t>Puttannaiah</a:t>
            </a:r>
            <a:r>
              <a:rPr lang="en-US" sz="1999" b="1" spc="18" dirty="0">
                <a:solidFill>
                  <a:srgbClr val="898989"/>
                </a:solidFill>
                <a:latin typeface="TT Rounds Condensed Bold"/>
                <a:ea typeface="TT Rounds Condensed Bold"/>
                <a:cs typeface="TT Rounds Condensed Bold"/>
                <a:sym typeface="TT Rounds Condensed Bold"/>
              </a:rPr>
              <a:t> Foundation</a:t>
            </a:r>
          </a:p>
        </p:txBody>
      </p:sp>
      <p:grpSp>
        <p:nvGrpSpPr>
          <p:cNvPr id="10" name="Group 10"/>
          <p:cNvGrpSpPr/>
          <p:nvPr/>
        </p:nvGrpSpPr>
        <p:grpSpPr>
          <a:xfrm>
            <a:off x="7712050" y="6319637"/>
            <a:ext cx="1314450" cy="676275"/>
            <a:chOff x="0" y="0"/>
            <a:chExt cx="1752600" cy="901700"/>
          </a:xfrm>
        </p:grpSpPr>
        <p:sp>
          <p:nvSpPr>
            <p:cNvPr id="11" name="Freeform 11"/>
            <p:cNvSpPr/>
            <p:nvPr/>
          </p:nvSpPr>
          <p:spPr>
            <a:xfrm>
              <a:off x="0" y="0"/>
              <a:ext cx="1752600" cy="901700"/>
            </a:xfrm>
            <a:custGeom>
              <a:avLst/>
              <a:gdLst/>
              <a:ahLst/>
              <a:cxnLst/>
              <a:rect l="l" t="t" r="r" b="b"/>
              <a:pathLst>
                <a:path w="1752600" h="901700">
                  <a:moveTo>
                    <a:pt x="0" y="0"/>
                  </a:moveTo>
                  <a:lnTo>
                    <a:pt x="1752600" y="0"/>
                  </a:lnTo>
                  <a:lnTo>
                    <a:pt x="1752600" y="901700"/>
                  </a:lnTo>
                  <a:lnTo>
                    <a:pt x="0" y="901700"/>
                  </a:lnTo>
                  <a:lnTo>
                    <a:pt x="0" y="0"/>
                  </a:lnTo>
                  <a:close/>
                </a:path>
              </a:pathLst>
            </a:custGeom>
            <a:blipFill>
              <a:blip r:embed="rId4">
                <a:alphaModFix amt="70000"/>
              </a:blip>
              <a:stretch>
                <a:fillRect t="-12" b="-12"/>
              </a:stretch>
            </a:blipFill>
          </p:spPr>
        </p:sp>
      </p:grpSp>
      <p:sp>
        <p:nvSpPr>
          <p:cNvPr id="12" name="TextBox 11">
            <a:extLst>
              <a:ext uri="{FF2B5EF4-FFF2-40B4-BE49-F238E27FC236}">
                <a16:creationId xmlns:a16="http://schemas.microsoft.com/office/drawing/2014/main" id="{43E3BD98-8182-D630-E8B0-8C8F67C9D2AD}"/>
              </a:ext>
            </a:extLst>
          </p:cNvPr>
          <p:cNvSpPr txBox="1"/>
          <p:nvPr/>
        </p:nvSpPr>
        <p:spPr>
          <a:xfrm>
            <a:off x="472966" y="1395132"/>
            <a:ext cx="8915400" cy="5632311"/>
          </a:xfrm>
          <a:prstGeom prst="rect">
            <a:avLst/>
          </a:prstGeom>
          <a:noFill/>
        </p:spPr>
        <p:txBody>
          <a:bodyPr wrap="square" rtlCol="0">
            <a:spAutoFit/>
          </a:bodyPr>
          <a:lstStyle/>
          <a:p>
            <a:r>
              <a:rPr lang="en-US" dirty="0"/>
              <a:t>1.</a:t>
            </a:r>
            <a:r>
              <a:rPr lang="en-US" b="1" dirty="0"/>
              <a:t>Connecting Entrepreneurs and Funders</a:t>
            </a:r>
            <a:r>
              <a:rPr lang="en-US" dirty="0"/>
              <a:t>: Entrepreneurs can register their ideas, location, and domain expertise on the platform, allowing funders to discover innovative projects in need of support. This helps solve the issue of limited access to finance and connects entrepreneurs to potential funding sources.</a:t>
            </a:r>
          </a:p>
          <a:p>
            <a:endParaRPr lang="en-US" dirty="0"/>
          </a:p>
          <a:p>
            <a:r>
              <a:rPr lang="en-US" dirty="0"/>
              <a:t>2. </a:t>
            </a:r>
            <a:r>
              <a:rPr lang="en-US" b="1" dirty="0"/>
              <a:t>Data-Driven Success Prediction</a:t>
            </a:r>
            <a:r>
              <a:rPr lang="en-US" dirty="0"/>
              <a:t>: Using machine learning models, the platform predicts the success probability of submitted ideas. This empowers entrepreneurs with valuable insights and helps funders make informed decisions, reducing risks and enhancing success rates.</a:t>
            </a:r>
          </a:p>
          <a:p>
            <a:endParaRPr lang="en-US" dirty="0"/>
          </a:p>
          <a:p>
            <a:r>
              <a:rPr lang="en-US" dirty="0"/>
              <a:t>3. </a:t>
            </a:r>
            <a:r>
              <a:rPr lang="en-US" b="1" dirty="0"/>
              <a:t>Enhanced Market and Knowledge Access</a:t>
            </a:r>
            <a:r>
              <a:rPr lang="en-US" dirty="0"/>
              <a:t>: The inclusion of "</a:t>
            </a:r>
            <a:r>
              <a:rPr lang="en-US" dirty="0" err="1"/>
              <a:t>Insighters</a:t>
            </a:r>
            <a:r>
              <a:rPr lang="en-US" dirty="0"/>
              <a:t>" provides entrepreneurs with access to related ideas, trends, and expert opinions, fostering innovation and knowledge sharing.</a:t>
            </a:r>
          </a:p>
          <a:p>
            <a:endParaRPr lang="en-US" dirty="0"/>
          </a:p>
          <a:p>
            <a:r>
              <a:rPr lang="en-US" dirty="0"/>
              <a:t>4. </a:t>
            </a:r>
            <a:r>
              <a:rPr lang="en-US" b="1" dirty="0"/>
              <a:t>Simplified Communication and Approvals</a:t>
            </a:r>
            <a:r>
              <a:rPr lang="en-US" dirty="0"/>
              <a:t>: Through Twilio API integration, the platform facilitates direct communication between funders and entrepreneurs, ensuring timely notifications and faster approvals.</a:t>
            </a:r>
          </a:p>
          <a:p>
            <a:endParaRPr lang="en-US" dirty="0"/>
          </a:p>
          <a:p>
            <a:r>
              <a:rPr lang="en-US" dirty="0"/>
              <a:t>5. </a:t>
            </a:r>
            <a:r>
              <a:rPr lang="en-US" b="1" dirty="0"/>
              <a:t>Centralized User Interface: </a:t>
            </a:r>
            <a:r>
              <a:rPr lang="en-US" dirty="0"/>
              <a:t>A unified dashboard for entrepreneurs, funders, and </a:t>
            </a:r>
            <a:r>
              <a:rPr lang="en-US" dirty="0" err="1"/>
              <a:t>insighters</a:t>
            </a:r>
            <a:r>
              <a:rPr lang="en-US" dirty="0"/>
              <a:t> provides an easy-to-use interface to streamline operations, making the process efficient and transparent.</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A13055-1824-DE01-8F16-B26E6700D810}"/>
              </a:ext>
            </a:extLst>
          </p:cNvPr>
          <p:cNvSpPr txBox="1"/>
          <p:nvPr/>
        </p:nvSpPr>
        <p:spPr>
          <a:xfrm>
            <a:off x="228600" y="533400"/>
            <a:ext cx="7772400" cy="6323269"/>
          </a:xfrm>
          <a:prstGeom prst="rect">
            <a:avLst/>
          </a:prstGeom>
          <a:noFill/>
        </p:spPr>
        <p:txBody>
          <a:bodyPr wrap="square" rtlCol="0">
            <a:spAutoFit/>
          </a:bodyPr>
          <a:lstStyle/>
          <a:p>
            <a:r>
              <a:rPr lang="en-IN" sz="2400" b="1" dirty="0">
                <a:solidFill>
                  <a:schemeClr val="tx2"/>
                </a:solidFill>
              </a:rPr>
              <a:t>Expected Outcome:</a:t>
            </a:r>
          </a:p>
          <a:p>
            <a:endParaRPr lang="en-IN" sz="2400" b="1" dirty="0"/>
          </a:p>
          <a:p>
            <a:pPr marL="457200" indent="-457200">
              <a:lnSpc>
                <a:spcPct val="150000"/>
              </a:lnSpc>
              <a:buAutoNum type="arabicPeriod"/>
            </a:pPr>
            <a:r>
              <a:rPr lang="en-US" sz="2000" b="1" dirty="0"/>
              <a:t>Empowered Entrepreneurs</a:t>
            </a:r>
            <a:r>
              <a:rPr lang="en-US" sz="2000" dirty="0"/>
              <a:t>: Increased opportunities for rural entrepreneurs to secure funding and support, leading to the successful launch and growth of their businesses.</a:t>
            </a:r>
          </a:p>
          <a:p>
            <a:pPr marL="457200" indent="-457200">
              <a:lnSpc>
                <a:spcPct val="150000"/>
              </a:lnSpc>
              <a:buAutoNum type="arabicPeriod"/>
            </a:pPr>
            <a:r>
              <a:rPr lang="en-US" sz="2000" b="1" dirty="0"/>
              <a:t> Enhanced Funding Efficiency</a:t>
            </a:r>
            <a:r>
              <a:rPr lang="en-US" sz="2000" dirty="0"/>
              <a:t>: Funders gain access to curated, high-potential ideas, reducing investment risks and fostering confidence in rural entrepreneurship.</a:t>
            </a:r>
          </a:p>
          <a:p>
            <a:pPr marL="457200" indent="-457200">
              <a:lnSpc>
                <a:spcPct val="150000"/>
              </a:lnSpc>
              <a:buAutoNum type="arabicPeriod"/>
            </a:pPr>
            <a:r>
              <a:rPr lang="en-US" sz="2000" b="1" dirty="0"/>
              <a:t>Knowledge Sharing and Innovation</a:t>
            </a:r>
            <a:r>
              <a:rPr lang="en-US" sz="2000" dirty="0"/>
              <a:t>: Rural entrepreneurs gain exposure to new trends, technologies, and business practices via expert insights.</a:t>
            </a:r>
          </a:p>
          <a:p>
            <a:pPr marL="457200" indent="-457200">
              <a:lnSpc>
                <a:spcPct val="150000"/>
              </a:lnSpc>
              <a:buAutoNum type="arabicPeriod"/>
            </a:pPr>
            <a:r>
              <a:rPr lang="en-US" sz="2000" b="1" dirty="0"/>
              <a:t> Economic Development in Rural Areas</a:t>
            </a:r>
            <a:r>
              <a:rPr lang="en-US" sz="2000" dirty="0"/>
              <a:t>: Creation of sustainable livelihoods, leading to reduced unemployment and migration from rural to urban areas.</a:t>
            </a:r>
            <a:endParaRPr lang="en-IN" sz="2000" dirty="0"/>
          </a:p>
        </p:txBody>
      </p:sp>
    </p:spTree>
    <p:extLst>
      <p:ext uri="{BB962C8B-B14F-4D97-AF65-F5344CB8AC3E}">
        <p14:creationId xmlns:p14="http://schemas.microsoft.com/office/powerpoint/2010/main" val="242186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12050" y="6319637"/>
            <a:ext cx="1314450" cy="676275"/>
            <a:chOff x="0" y="0"/>
            <a:chExt cx="1752600" cy="901700"/>
          </a:xfrm>
        </p:grpSpPr>
        <p:sp>
          <p:nvSpPr>
            <p:cNvPr id="3" name="Freeform 3"/>
            <p:cNvSpPr/>
            <p:nvPr/>
          </p:nvSpPr>
          <p:spPr>
            <a:xfrm>
              <a:off x="0" y="0"/>
              <a:ext cx="1752600" cy="901700"/>
            </a:xfrm>
            <a:custGeom>
              <a:avLst/>
              <a:gdLst/>
              <a:ahLst/>
              <a:cxnLst/>
              <a:rect l="l" t="t" r="r" b="b"/>
              <a:pathLst>
                <a:path w="1752600" h="901700">
                  <a:moveTo>
                    <a:pt x="0" y="0"/>
                  </a:moveTo>
                  <a:lnTo>
                    <a:pt x="1752600" y="0"/>
                  </a:lnTo>
                  <a:lnTo>
                    <a:pt x="1752600" y="901700"/>
                  </a:lnTo>
                  <a:lnTo>
                    <a:pt x="0" y="901700"/>
                  </a:lnTo>
                  <a:lnTo>
                    <a:pt x="0" y="0"/>
                  </a:lnTo>
                  <a:close/>
                </a:path>
              </a:pathLst>
            </a:custGeom>
            <a:blipFill>
              <a:blip r:embed="rId2">
                <a:alphaModFix amt="70000"/>
              </a:blip>
              <a:stretch>
                <a:fillRect t="-12" b="-12"/>
              </a:stretch>
            </a:blipFill>
          </p:spPr>
        </p:sp>
      </p:grpSp>
      <p:sp>
        <p:nvSpPr>
          <p:cNvPr id="4" name="TextBox 4"/>
          <p:cNvSpPr txBox="1"/>
          <p:nvPr/>
        </p:nvSpPr>
        <p:spPr>
          <a:xfrm>
            <a:off x="246256" y="189189"/>
            <a:ext cx="9507344" cy="548227"/>
          </a:xfrm>
          <a:prstGeom prst="rect">
            <a:avLst/>
          </a:prstGeom>
        </p:spPr>
        <p:txBody>
          <a:bodyPr lIns="0" tIns="0" rIns="0" bIns="0" rtlCol="0" anchor="t">
            <a:spAutoFit/>
          </a:bodyPr>
          <a:lstStyle/>
          <a:p>
            <a:pPr marL="0" lvl="0" indent="0" algn="l">
              <a:lnSpc>
                <a:spcPts val="4650"/>
              </a:lnSpc>
            </a:pPr>
            <a:r>
              <a:rPr lang="en-US" sz="3200" dirty="0">
                <a:solidFill>
                  <a:srgbClr val="1A0C67"/>
                </a:solidFill>
                <a:latin typeface="Times New Roman"/>
                <a:ea typeface="Times New Roman"/>
                <a:cs typeface="Times New Roman"/>
                <a:sym typeface="Times New Roman"/>
              </a:rPr>
              <a:t>KEY FEATURES &amp; TECHNICAL ARCHITECTURE</a:t>
            </a:r>
          </a:p>
        </p:txBody>
      </p:sp>
      <p:sp>
        <p:nvSpPr>
          <p:cNvPr id="5" name="Freeform 5"/>
          <p:cNvSpPr/>
          <p:nvPr/>
        </p:nvSpPr>
        <p:spPr>
          <a:xfrm>
            <a:off x="731520" y="7067114"/>
            <a:ext cx="8288855" cy="1556823"/>
          </a:xfrm>
          <a:custGeom>
            <a:avLst/>
            <a:gdLst/>
            <a:ahLst/>
            <a:cxnLst/>
            <a:rect l="l" t="t" r="r" b="b"/>
            <a:pathLst>
              <a:path w="8288855" h="1556823">
                <a:moveTo>
                  <a:pt x="0" y="0"/>
                </a:moveTo>
                <a:lnTo>
                  <a:pt x="8288855" y="0"/>
                </a:lnTo>
                <a:lnTo>
                  <a:pt x="8288855" y="1556823"/>
                </a:lnTo>
                <a:lnTo>
                  <a:pt x="0" y="1556823"/>
                </a:lnTo>
                <a:lnTo>
                  <a:pt x="0" y="0"/>
                </a:lnTo>
                <a:close/>
              </a:path>
            </a:pathLst>
          </a:custGeom>
          <a:blipFill>
            <a:blip r:embed="rId3">
              <a:extLst>
                <a:ext uri="{96DAC541-7B7A-43D3-8B79-37D633B846F1}">
                  <asvg:svgBlip xmlns:asvg="http://schemas.microsoft.com/office/drawing/2016/SVG/main" r:embed="rId4"/>
                </a:ext>
              </a:extLst>
            </a:blip>
            <a:stretch>
              <a:fillRect t="-124" b="-124"/>
            </a:stretch>
          </a:blipFill>
        </p:spPr>
      </p:sp>
      <p:sp>
        <p:nvSpPr>
          <p:cNvPr id="7" name="TextBox 7"/>
          <p:cNvSpPr txBox="1"/>
          <p:nvPr/>
        </p:nvSpPr>
        <p:spPr>
          <a:xfrm>
            <a:off x="1882140" y="6691112"/>
            <a:ext cx="5989320" cy="304800"/>
          </a:xfrm>
          <a:prstGeom prst="rect">
            <a:avLst/>
          </a:prstGeom>
        </p:spPr>
        <p:txBody>
          <a:bodyPr lIns="0" tIns="0" rIns="0" bIns="0" rtlCol="0" anchor="t">
            <a:spAutoFit/>
          </a:bodyPr>
          <a:lstStyle/>
          <a:p>
            <a:pPr algn="ctr">
              <a:lnSpc>
                <a:spcPts val="2399"/>
              </a:lnSpc>
            </a:pPr>
            <a:r>
              <a:rPr lang="en-US" sz="1999" b="1" spc="18">
                <a:solidFill>
                  <a:srgbClr val="898989"/>
                </a:solidFill>
                <a:latin typeface="TT Rounds Condensed Bold"/>
                <a:ea typeface="TT Rounds Condensed Bold"/>
                <a:cs typeface="TT Rounds Condensed Bold"/>
                <a:sym typeface="TT Rounds Condensed Bold"/>
              </a:rPr>
              <a:t>FIN - A - THON by Puttannaiah Foundation</a:t>
            </a:r>
          </a:p>
        </p:txBody>
      </p:sp>
      <p:pic>
        <p:nvPicPr>
          <p:cNvPr id="1026" name="Picture 2">
            <a:extLst>
              <a:ext uri="{FF2B5EF4-FFF2-40B4-BE49-F238E27FC236}">
                <a16:creationId xmlns:a16="http://schemas.microsoft.com/office/drawing/2014/main" id="{222F8622-AF17-3E6A-A562-B6679FBCF04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4649" y="1018907"/>
            <a:ext cx="9261088" cy="5014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C952C2-5841-5653-825B-C129BB2129A2}"/>
              </a:ext>
            </a:extLst>
          </p:cNvPr>
          <p:cNvSpPr txBox="1"/>
          <p:nvPr/>
        </p:nvSpPr>
        <p:spPr>
          <a:xfrm>
            <a:off x="123497" y="441335"/>
            <a:ext cx="8610600" cy="10556736"/>
          </a:xfrm>
          <a:prstGeom prst="rect">
            <a:avLst/>
          </a:prstGeom>
          <a:noFill/>
        </p:spPr>
        <p:txBody>
          <a:bodyPr wrap="square" rtlCol="0">
            <a:spAutoFit/>
          </a:bodyPr>
          <a:lstStyle/>
          <a:p>
            <a:r>
              <a:rPr lang="en-IN" sz="3200" b="1" dirty="0">
                <a:solidFill>
                  <a:schemeClr val="tx2"/>
                </a:solidFill>
              </a:rPr>
              <a:t>Technologies used</a:t>
            </a:r>
          </a:p>
          <a:p>
            <a:r>
              <a:rPr lang="en-IN" sz="2000" b="1" dirty="0">
                <a:solidFill>
                  <a:schemeClr val="tx2"/>
                </a:solidFill>
              </a:rPr>
              <a:t> </a:t>
            </a:r>
          </a:p>
          <a:p>
            <a:pPr marL="342900" indent="-342900">
              <a:lnSpc>
                <a:spcPct val="200000"/>
              </a:lnSpc>
              <a:buFont typeface="Arial" panose="020B0604020202020204" pitchFamily="34" charset="0"/>
              <a:buChar char="•"/>
            </a:pPr>
            <a:r>
              <a:rPr lang="en-IN" sz="2000" b="1" dirty="0"/>
              <a:t>Frontend</a:t>
            </a:r>
            <a:r>
              <a:rPr lang="en-IN" sz="2000" b="1" dirty="0">
                <a:solidFill>
                  <a:schemeClr val="tx2"/>
                </a:solidFill>
              </a:rPr>
              <a:t>- </a:t>
            </a:r>
            <a:r>
              <a:rPr lang="en-IN" sz="2000" dirty="0"/>
              <a:t>React.js</a:t>
            </a:r>
          </a:p>
          <a:p>
            <a:pPr marL="342900" indent="-342900">
              <a:lnSpc>
                <a:spcPct val="200000"/>
              </a:lnSpc>
              <a:buFont typeface="Arial" panose="020B0604020202020204" pitchFamily="34" charset="0"/>
              <a:buChar char="•"/>
            </a:pPr>
            <a:r>
              <a:rPr lang="en-IN" sz="2000" b="1" dirty="0"/>
              <a:t>Backend</a:t>
            </a:r>
            <a:r>
              <a:rPr lang="en-IN" sz="2000" b="1" dirty="0">
                <a:solidFill>
                  <a:schemeClr val="tx2"/>
                </a:solidFill>
              </a:rPr>
              <a:t>- </a:t>
            </a:r>
            <a:r>
              <a:rPr lang="en-IN" sz="2000" dirty="0"/>
              <a:t>Node.js, Express.js, Mongo DB(database),Flask</a:t>
            </a:r>
          </a:p>
          <a:p>
            <a:pPr marL="342900" indent="-342900">
              <a:lnSpc>
                <a:spcPct val="200000"/>
              </a:lnSpc>
              <a:buFont typeface="Arial" panose="020B0604020202020204" pitchFamily="34" charset="0"/>
              <a:buChar char="•"/>
            </a:pPr>
            <a:r>
              <a:rPr lang="en-IN" sz="2000" b="1" dirty="0"/>
              <a:t>Machine Learning Model</a:t>
            </a:r>
            <a:r>
              <a:rPr lang="en-IN" sz="2000" b="1" dirty="0">
                <a:solidFill>
                  <a:schemeClr val="tx2"/>
                </a:solidFill>
              </a:rPr>
              <a:t>- </a:t>
            </a:r>
            <a:r>
              <a:rPr lang="en-IN" sz="2000" dirty="0"/>
              <a:t>Random Forest Algorithm</a:t>
            </a:r>
          </a:p>
          <a:p>
            <a:pPr marL="342900" indent="-342900">
              <a:lnSpc>
                <a:spcPct val="200000"/>
              </a:lnSpc>
              <a:buFont typeface="Arial" panose="020B0604020202020204" pitchFamily="34" charset="0"/>
              <a:buChar char="•"/>
            </a:pPr>
            <a:r>
              <a:rPr lang="en-IN" sz="2000" b="1" dirty="0"/>
              <a:t>Api</a:t>
            </a:r>
            <a:r>
              <a:rPr lang="en-IN" sz="2000" b="1" dirty="0">
                <a:solidFill>
                  <a:schemeClr val="tx2"/>
                </a:solidFill>
              </a:rPr>
              <a:t>: </a:t>
            </a:r>
            <a:r>
              <a:rPr lang="en-IN" sz="2000" dirty="0"/>
              <a:t>Twilio Api, Email </a:t>
            </a:r>
            <a:r>
              <a:rPr lang="en-IN" sz="2000" dirty="0" err="1"/>
              <a:t>js</a:t>
            </a:r>
            <a:r>
              <a:rPr lang="en-IN" sz="2000" dirty="0"/>
              <a:t> Api</a:t>
            </a:r>
          </a:p>
          <a:p>
            <a:pPr marL="342900" indent="-342900">
              <a:lnSpc>
                <a:spcPct val="200000"/>
              </a:lnSpc>
              <a:buFont typeface="Arial" panose="020B0604020202020204" pitchFamily="34" charset="0"/>
              <a:buChar char="•"/>
            </a:pPr>
            <a:r>
              <a:rPr lang="en-IN" sz="2000" b="1" dirty="0"/>
              <a:t>Graphical Analysis</a:t>
            </a:r>
            <a:r>
              <a:rPr lang="en-IN" sz="2000" dirty="0"/>
              <a:t> : pie chart (chart.js)</a:t>
            </a:r>
          </a:p>
          <a:p>
            <a:pPr>
              <a:lnSpc>
                <a:spcPct val="200000"/>
              </a:lnSpc>
            </a:pPr>
            <a:r>
              <a:rPr lang="en-IN" sz="2000" dirty="0"/>
              <a:t>The formula which is used to calculate the success prediction rate at particular location in </a:t>
            </a:r>
            <a:r>
              <a:rPr lang="en-IN" sz="2000" b="1" dirty="0"/>
              <a:t>ML Model </a:t>
            </a:r>
            <a:r>
              <a:rPr lang="en-IN" sz="2000" dirty="0"/>
              <a:t>for particular domain is:</a:t>
            </a:r>
          </a:p>
          <a:p>
            <a:pPr>
              <a:lnSpc>
                <a:spcPct val="200000"/>
              </a:lnSpc>
            </a:pPr>
            <a:r>
              <a:rPr lang="en-IN" sz="2000" b="1" dirty="0"/>
              <a:t>  Success Rate=     Area X Population X Need Rate</a:t>
            </a:r>
          </a:p>
          <a:p>
            <a:r>
              <a:rPr lang="en-IN" sz="2000" b="1" dirty="0">
                <a:solidFill>
                  <a:schemeClr val="tx2"/>
                </a:solidFill>
              </a:rPr>
              <a:t>                                 </a:t>
            </a:r>
            <a:r>
              <a:rPr lang="en-IN" sz="2000" b="1" dirty="0"/>
              <a:t>No of already existed domains</a:t>
            </a:r>
          </a:p>
          <a:p>
            <a:endParaRPr lang="en-IN" sz="3200" b="1" dirty="0">
              <a:solidFill>
                <a:schemeClr val="tx2"/>
              </a:solidFill>
            </a:endParaRPr>
          </a:p>
          <a:p>
            <a:endParaRPr lang="en-IN" sz="3200" b="1" dirty="0">
              <a:solidFill>
                <a:schemeClr val="tx2"/>
              </a:solidFill>
            </a:endParaRPr>
          </a:p>
          <a:p>
            <a:endParaRPr lang="en-IN" sz="3200" b="1" dirty="0">
              <a:solidFill>
                <a:schemeClr val="tx2"/>
              </a:solidFill>
            </a:endParaRPr>
          </a:p>
          <a:p>
            <a:endParaRPr lang="en-IN" sz="3200" b="1" dirty="0">
              <a:solidFill>
                <a:schemeClr val="tx2"/>
              </a:solidFill>
            </a:endParaRPr>
          </a:p>
          <a:p>
            <a:endParaRPr lang="en-IN" sz="3200" b="1" dirty="0">
              <a:solidFill>
                <a:schemeClr val="tx2"/>
              </a:solidFill>
            </a:endParaRPr>
          </a:p>
          <a:p>
            <a:endParaRPr lang="en-IN" sz="3200" b="1" dirty="0">
              <a:solidFill>
                <a:schemeClr val="tx2"/>
              </a:solidFill>
            </a:endParaRPr>
          </a:p>
          <a:p>
            <a:endParaRPr lang="en-IN" sz="3200" b="1" dirty="0">
              <a:solidFill>
                <a:schemeClr val="tx2"/>
              </a:solidFill>
            </a:endParaRPr>
          </a:p>
          <a:p>
            <a:endParaRPr lang="en-IN" sz="3200" b="1" dirty="0">
              <a:solidFill>
                <a:schemeClr val="tx2"/>
              </a:solidFill>
            </a:endParaRPr>
          </a:p>
          <a:p>
            <a:r>
              <a:rPr lang="en-IN" sz="3200" b="1" dirty="0">
                <a:solidFill>
                  <a:schemeClr val="tx2"/>
                </a:solidFill>
              </a:rPr>
              <a:t> </a:t>
            </a:r>
          </a:p>
        </p:txBody>
      </p:sp>
      <p:cxnSp>
        <p:nvCxnSpPr>
          <p:cNvPr id="4" name="Straight Connector 3">
            <a:extLst>
              <a:ext uri="{FF2B5EF4-FFF2-40B4-BE49-F238E27FC236}">
                <a16:creationId xmlns:a16="http://schemas.microsoft.com/office/drawing/2014/main" id="{8DB1B12F-F801-482F-113E-F2A10A2784CF}"/>
              </a:ext>
            </a:extLst>
          </p:cNvPr>
          <p:cNvCxnSpPr/>
          <p:nvPr/>
        </p:nvCxnSpPr>
        <p:spPr>
          <a:xfrm>
            <a:off x="1981200" y="6096000"/>
            <a:ext cx="3581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673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78897" y="2558162"/>
            <a:ext cx="4363155" cy="8432035"/>
          </a:xfrm>
          <a:custGeom>
            <a:avLst/>
            <a:gdLst/>
            <a:ahLst/>
            <a:cxnLst/>
            <a:rect l="l" t="t" r="r" b="b"/>
            <a:pathLst>
              <a:path w="4363155" h="8432035">
                <a:moveTo>
                  <a:pt x="0" y="0"/>
                </a:moveTo>
                <a:lnTo>
                  <a:pt x="4363155" y="0"/>
                </a:lnTo>
                <a:lnTo>
                  <a:pt x="4363155" y="8432035"/>
                </a:lnTo>
                <a:lnTo>
                  <a:pt x="0" y="8432035"/>
                </a:lnTo>
                <a:lnTo>
                  <a:pt x="0" y="0"/>
                </a:lnTo>
                <a:close/>
              </a:path>
            </a:pathLst>
          </a:custGeom>
          <a:blipFill>
            <a:blip r:embed="rId2">
              <a:extLst>
                <a:ext uri="{96DAC541-7B7A-43D3-8B79-37D633B846F1}">
                  <asvg:svgBlip xmlns:asvg="http://schemas.microsoft.com/office/drawing/2016/SVG/main" r:embed="rId3"/>
                </a:ext>
              </a:extLst>
            </a:blip>
            <a:stretch>
              <a:fillRect l="-58" r="-58"/>
            </a:stretch>
          </a:blipFill>
        </p:spPr>
      </p:sp>
      <p:sp>
        <p:nvSpPr>
          <p:cNvPr id="3" name="TextBox 3"/>
          <p:cNvSpPr txBox="1"/>
          <p:nvPr/>
        </p:nvSpPr>
        <p:spPr>
          <a:xfrm>
            <a:off x="731520" y="541020"/>
            <a:ext cx="8391080" cy="882145"/>
          </a:xfrm>
          <a:prstGeom prst="rect">
            <a:avLst/>
          </a:prstGeom>
        </p:spPr>
        <p:txBody>
          <a:bodyPr lIns="0" tIns="0" rIns="0" bIns="0" rtlCol="0" anchor="t">
            <a:spAutoFit/>
          </a:bodyPr>
          <a:lstStyle/>
          <a:p>
            <a:pPr marL="0" lvl="0" indent="0" algn="ctr">
              <a:lnSpc>
                <a:spcPts val="6508"/>
              </a:lnSpc>
              <a:spcBef>
                <a:spcPct val="0"/>
              </a:spcBef>
            </a:pPr>
            <a:r>
              <a:rPr lang="en-US" sz="4650">
                <a:solidFill>
                  <a:srgbClr val="1A0C67"/>
                </a:solidFill>
                <a:latin typeface="Times New Roman"/>
                <a:ea typeface="Times New Roman"/>
                <a:cs typeface="Times New Roman"/>
                <a:sym typeface="Times New Roman"/>
              </a:rPr>
              <a:t>IMPLEMENTATION</a:t>
            </a:r>
          </a:p>
        </p:txBody>
      </p:sp>
      <p:sp>
        <p:nvSpPr>
          <p:cNvPr id="4" name="TextBox 4"/>
          <p:cNvSpPr txBox="1"/>
          <p:nvPr/>
        </p:nvSpPr>
        <p:spPr>
          <a:xfrm>
            <a:off x="1882140" y="6691112"/>
            <a:ext cx="5989320" cy="304800"/>
          </a:xfrm>
          <a:prstGeom prst="rect">
            <a:avLst/>
          </a:prstGeom>
        </p:spPr>
        <p:txBody>
          <a:bodyPr lIns="0" tIns="0" rIns="0" bIns="0" rtlCol="0" anchor="t">
            <a:spAutoFit/>
          </a:bodyPr>
          <a:lstStyle/>
          <a:p>
            <a:pPr algn="ctr">
              <a:lnSpc>
                <a:spcPts val="2399"/>
              </a:lnSpc>
            </a:pPr>
            <a:r>
              <a:rPr lang="en-US" sz="1999" b="1" spc="18">
                <a:solidFill>
                  <a:srgbClr val="898989"/>
                </a:solidFill>
                <a:latin typeface="TT Rounds Condensed Bold"/>
                <a:ea typeface="TT Rounds Condensed Bold"/>
                <a:cs typeface="TT Rounds Condensed Bold"/>
                <a:sym typeface="TT Rounds Condensed Bold"/>
              </a:rPr>
              <a:t>FIN - A - THON by Puttannaiah Foundation</a:t>
            </a:r>
          </a:p>
        </p:txBody>
      </p:sp>
      <p:sp>
        <p:nvSpPr>
          <p:cNvPr id="5" name="Freeform 5"/>
          <p:cNvSpPr/>
          <p:nvPr/>
        </p:nvSpPr>
        <p:spPr>
          <a:xfrm flipH="1" flipV="1">
            <a:off x="8006592" y="-3484497"/>
            <a:ext cx="4363155" cy="8432035"/>
          </a:xfrm>
          <a:custGeom>
            <a:avLst/>
            <a:gdLst/>
            <a:ahLst/>
            <a:cxnLst/>
            <a:rect l="l" t="t" r="r" b="b"/>
            <a:pathLst>
              <a:path w="4363155" h="8432035">
                <a:moveTo>
                  <a:pt x="4363155" y="8432035"/>
                </a:moveTo>
                <a:lnTo>
                  <a:pt x="0" y="8432035"/>
                </a:lnTo>
                <a:lnTo>
                  <a:pt x="0" y="0"/>
                </a:lnTo>
                <a:lnTo>
                  <a:pt x="4363155" y="0"/>
                </a:lnTo>
                <a:lnTo>
                  <a:pt x="4363155" y="8432035"/>
                </a:lnTo>
                <a:close/>
              </a:path>
            </a:pathLst>
          </a:custGeom>
          <a:blipFill>
            <a:blip r:embed="rId2">
              <a:extLst>
                <a:ext uri="{96DAC541-7B7A-43D3-8B79-37D633B846F1}">
                  <asvg:svgBlip xmlns:asvg="http://schemas.microsoft.com/office/drawing/2016/SVG/main" r:embed="rId3"/>
                </a:ext>
              </a:extLst>
            </a:blip>
            <a:stretch>
              <a:fillRect l="-58" r="-58"/>
            </a:stretch>
          </a:blipFill>
        </p:spPr>
      </p:sp>
      <p:grpSp>
        <p:nvGrpSpPr>
          <p:cNvPr id="6" name="Group 6"/>
          <p:cNvGrpSpPr/>
          <p:nvPr/>
        </p:nvGrpSpPr>
        <p:grpSpPr>
          <a:xfrm>
            <a:off x="7712050" y="6319637"/>
            <a:ext cx="1314450" cy="676275"/>
            <a:chOff x="0" y="0"/>
            <a:chExt cx="1752600" cy="901700"/>
          </a:xfrm>
        </p:grpSpPr>
        <p:sp>
          <p:nvSpPr>
            <p:cNvPr id="7" name="Freeform 7"/>
            <p:cNvSpPr/>
            <p:nvPr/>
          </p:nvSpPr>
          <p:spPr>
            <a:xfrm>
              <a:off x="0" y="0"/>
              <a:ext cx="1752600" cy="901700"/>
            </a:xfrm>
            <a:custGeom>
              <a:avLst/>
              <a:gdLst/>
              <a:ahLst/>
              <a:cxnLst/>
              <a:rect l="l" t="t" r="r" b="b"/>
              <a:pathLst>
                <a:path w="1752600" h="901700">
                  <a:moveTo>
                    <a:pt x="0" y="0"/>
                  </a:moveTo>
                  <a:lnTo>
                    <a:pt x="1752600" y="0"/>
                  </a:lnTo>
                  <a:lnTo>
                    <a:pt x="1752600" y="901700"/>
                  </a:lnTo>
                  <a:lnTo>
                    <a:pt x="0" y="901700"/>
                  </a:lnTo>
                  <a:lnTo>
                    <a:pt x="0" y="0"/>
                  </a:lnTo>
                  <a:close/>
                </a:path>
              </a:pathLst>
            </a:custGeom>
            <a:blipFill>
              <a:blip r:embed="rId4">
                <a:alphaModFix amt="70000"/>
              </a:blip>
              <a:stretch>
                <a:fillRect t="-12" b="-12"/>
              </a:stretch>
            </a:blipFill>
          </p:spPr>
        </p:sp>
      </p:grpSp>
      <p:pic>
        <p:nvPicPr>
          <p:cNvPr id="10" name="Picture 9">
            <a:extLst>
              <a:ext uri="{FF2B5EF4-FFF2-40B4-BE49-F238E27FC236}">
                <a16:creationId xmlns:a16="http://schemas.microsoft.com/office/drawing/2014/main" id="{394433BE-991F-4DBF-20BE-A68627E7A0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647" y="1295400"/>
            <a:ext cx="4363154" cy="4876800"/>
          </a:xfrm>
          <a:prstGeom prst="rect">
            <a:avLst/>
          </a:prstGeom>
        </p:spPr>
      </p:pic>
      <p:pic>
        <p:nvPicPr>
          <p:cNvPr id="13" name="Picture 12">
            <a:extLst>
              <a:ext uri="{FF2B5EF4-FFF2-40B4-BE49-F238E27FC236}">
                <a16:creationId xmlns:a16="http://schemas.microsoft.com/office/drawing/2014/main" id="{F7BCEA0E-7234-1ED1-2522-1ED7089698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8200" y="1295400"/>
            <a:ext cx="4972753" cy="4876800"/>
          </a:xfrm>
          <a:prstGeom prst="rect">
            <a:avLst/>
          </a:prstGeom>
        </p:spPr>
      </p:pic>
      <p:sp>
        <p:nvSpPr>
          <p:cNvPr id="14" name="TextBox 13">
            <a:extLst>
              <a:ext uri="{FF2B5EF4-FFF2-40B4-BE49-F238E27FC236}">
                <a16:creationId xmlns:a16="http://schemas.microsoft.com/office/drawing/2014/main" id="{53D6DA5A-11BF-9CF3-BB6D-D3135870EBF5}"/>
              </a:ext>
            </a:extLst>
          </p:cNvPr>
          <p:cNvSpPr txBox="1"/>
          <p:nvPr/>
        </p:nvSpPr>
        <p:spPr>
          <a:xfrm>
            <a:off x="1452862" y="6251590"/>
            <a:ext cx="3560000" cy="369332"/>
          </a:xfrm>
          <a:prstGeom prst="rect">
            <a:avLst/>
          </a:prstGeom>
          <a:noFill/>
        </p:spPr>
        <p:txBody>
          <a:bodyPr wrap="square" rtlCol="0">
            <a:spAutoFit/>
          </a:bodyPr>
          <a:lstStyle/>
          <a:p>
            <a:r>
              <a:rPr lang="en-IN" b="1" dirty="0"/>
              <a:t>Home Page</a:t>
            </a:r>
          </a:p>
        </p:txBody>
      </p:sp>
      <p:sp>
        <p:nvSpPr>
          <p:cNvPr id="15" name="TextBox 14">
            <a:extLst>
              <a:ext uri="{FF2B5EF4-FFF2-40B4-BE49-F238E27FC236}">
                <a16:creationId xmlns:a16="http://schemas.microsoft.com/office/drawing/2014/main" id="{A0363AD7-5BC1-4E70-26F5-B0615A00DC6F}"/>
              </a:ext>
            </a:extLst>
          </p:cNvPr>
          <p:cNvSpPr txBox="1"/>
          <p:nvPr/>
        </p:nvSpPr>
        <p:spPr>
          <a:xfrm>
            <a:off x="5608625" y="6246990"/>
            <a:ext cx="2835250" cy="369332"/>
          </a:xfrm>
          <a:prstGeom prst="rect">
            <a:avLst/>
          </a:prstGeom>
          <a:noFill/>
        </p:spPr>
        <p:txBody>
          <a:bodyPr wrap="square" rtlCol="0">
            <a:spAutoFit/>
          </a:bodyPr>
          <a:lstStyle/>
          <a:p>
            <a:r>
              <a:rPr lang="en-IN" b="1" dirty="0"/>
              <a:t>Funders Dashboard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9E012-AFE4-A4EB-7A0F-421C807E2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65691"/>
            <a:ext cx="4267200" cy="5943600"/>
          </a:xfrm>
          <a:prstGeom prst="rect">
            <a:avLst/>
          </a:prstGeom>
        </p:spPr>
      </p:pic>
      <p:sp>
        <p:nvSpPr>
          <p:cNvPr id="4" name="TextBox 3">
            <a:extLst>
              <a:ext uri="{FF2B5EF4-FFF2-40B4-BE49-F238E27FC236}">
                <a16:creationId xmlns:a16="http://schemas.microsoft.com/office/drawing/2014/main" id="{ECA31A3B-D149-5BCE-A225-6F8B2CDFEEBE}"/>
              </a:ext>
            </a:extLst>
          </p:cNvPr>
          <p:cNvSpPr txBox="1"/>
          <p:nvPr/>
        </p:nvSpPr>
        <p:spPr>
          <a:xfrm>
            <a:off x="304801" y="6400800"/>
            <a:ext cx="4038599" cy="646331"/>
          </a:xfrm>
          <a:prstGeom prst="rect">
            <a:avLst/>
          </a:prstGeom>
          <a:noFill/>
        </p:spPr>
        <p:txBody>
          <a:bodyPr wrap="square" rtlCol="0">
            <a:spAutoFit/>
          </a:bodyPr>
          <a:lstStyle/>
          <a:p>
            <a:pPr algn="ctr"/>
            <a:r>
              <a:rPr lang="en-IN" dirty="0"/>
              <a:t>       </a:t>
            </a:r>
            <a:r>
              <a:rPr lang="en-IN" b="1" dirty="0"/>
              <a:t>prediction of Success rate of the idea submitted using </a:t>
            </a:r>
            <a:r>
              <a:rPr lang="en-IN" b="1" dirty="0" err="1"/>
              <a:t>Ml</a:t>
            </a:r>
            <a:r>
              <a:rPr lang="en-IN" b="1" dirty="0"/>
              <a:t> Model</a:t>
            </a:r>
          </a:p>
        </p:txBody>
      </p:sp>
      <p:pic>
        <p:nvPicPr>
          <p:cNvPr id="6" name="Picture 5">
            <a:extLst>
              <a:ext uri="{FF2B5EF4-FFF2-40B4-BE49-F238E27FC236}">
                <a16:creationId xmlns:a16="http://schemas.microsoft.com/office/drawing/2014/main" id="{E5271C0E-D44D-EE3B-260E-5DF8E26C3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461" y="152399"/>
            <a:ext cx="4934639" cy="5856891"/>
          </a:xfrm>
          <a:prstGeom prst="rect">
            <a:avLst/>
          </a:prstGeom>
        </p:spPr>
      </p:pic>
      <p:sp>
        <p:nvSpPr>
          <p:cNvPr id="7" name="TextBox 6">
            <a:extLst>
              <a:ext uri="{FF2B5EF4-FFF2-40B4-BE49-F238E27FC236}">
                <a16:creationId xmlns:a16="http://schemas.microsoft.com/office/drawing/2014/main" id="{3C1B1EA4-4DB6-D500-01A9-C79F23EC4EB2}"/>
              </a:ext>
            </a:extLst>
          </p:cNvPr>
          <p:cNvSpPr txBox="1"/>
          <p:nvPr/>
        </p:nvSpPr>
        <p:spPr>
          <a:xfrm>
            <a:off x="4800600" y="6477000"/>
            <a:ext cx="4648199" cy="369332"/>
          </a:xfrm>
          <a:prstGeom prst="rect">
            <a:avLst/>
          </a:prstGeom>
          <a:noFill/>
        </p:spPr>
        <p:txBody>
          <a:bodyPr wrap="square" rtlCol="0">
            <a:spAutoFit/>
          </a:bodyPr>
          <a:lstStyle/>
          <a:p>
            <a:r>
              <a:rPr lang="en-IN" dirty="0"/>
              <a:t>      </a:t>
            </a:r>
            <a:r>
              <a:rPr lang="en-IN" b="1" dirty="0"/>
              <a:t>Approval of the idea by the Funder</a:t>
            </a:r>
          </a:p>
        </p:txBody>
      </p:sp>
    </p:spTree>
    <p:extLst>
      <p:ext uri="{BB962C8B-B14F-4D97-AF65-F5344CB8AC3E}">
        <p14:creationId xmlns:p14="http://schemas.microsoft.com/office/powerpoint/2010/main" val="418792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780</Words>
  <Application>Microsoft Office PowerPoint</Application>
  <PresentationFormat>Custom</PresentationFormat>
  <Paragraphs>84</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Times New Roman</vt:lpstr>
      <vt:lpstr>Arimo</vt:lpstr>
      <vt:lpstr>XB Niloofar</vt:lpstr>
      <vt:lpstr>Times New Roman Condensed</vt:lpstr>
      <vt:lpstr>Lora Bold</vt:lpstr>
      <vt:lpstr>Arial</vt:lpstr>
      <vt:lpstr>Calibri</vt:lpstr>
      <vt:lpstr>Arimo Bold</vt:lpstr>
      <vt:lpstr>TT Rounds Condensed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PUTTANNAIAHA FOUNDATION.pdf.pptx</dc:title>
  <cp:lastModifiedBy>Deekshith Patel L L</cp:lastModifiedBy>
  <cp:revision>3</cp:revision>
  <dcterms:created xsi:type="dcterms:W3CDTF">2006-08-16T00:00:00Z</dcterms:created>
  <dcterms:modified xsi:type="dcterms:W3CDTF">2024-12-08T07:31:06Z</dcterms:modified>
  <dc:identifier>DAGYejLaZmE</dc:identifier>
</cp:coreProperties>
</file>